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79a49b4c8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79a49b4c8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1.png"/><Relationship Id="rId5" Type="http://schemas.openxmlformats.org/officeDocument/2006/relationships/image" Target="../media/image29.png"/><Relationship Id="rId6"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hyperlink" Target="https://github.com/akshath-raj/Eror4o4_PrecisionFertilization" TargetMode="External"/><Relationship Id="rId5" Type="http://schemas.openxmlformats.org/officeDocument/2006/relationships/hyperlink" Target="https://drive.google.com/file/d/1ud45KipSP04moLdWc4C4qH4Bd2d_Dgyq/view?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9.jpg"/><Relationship Id="rId5"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8.jpg"/><Relationship Id="rId8"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9.png"/><Relationship Id="rId11" Type="http://schemas.openxmlformats.org/officeDocument/2006/relationships/image" Target="../media/image27.png"/><Relationship Id="rId10" Type="http://schemas.openxmlformats.org/officeDocument/2006/relationships/image" Target="../media/image15.png"/><Relationship Id="rId9" Type="http://schemas.openxmlformats.org/officeDocument/2006/relationships/image" Target="../media/image21.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22.png"/><Relationship Id="rId8"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55" name="Google Shape;55;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56" name="Google Shape;56;p13"/>
          <p:cNvPicPr preferRelativeResize="0"/>
          <p:nvPr/>
        </p:nvPicPr>
        <p:blipFill rotWithShape="1">
          <a:blip r:embed="rId3">
            <a:alphaModFix/>
          </a:blip>
          <a:srcRect b="0" l="0" r="0" t="0"/>
          <a:stretch/>
        </p:blipFill>
        <p:spPr>
          <a:xfrm>
            <a:off x="0" y="0"/>
            <a:ext cx="9144000" cy="5145935"/>
          </a:xfrm>
          <a:prstGeom prst="rect">
            <a:avLst/>
          </a:prstGeom>
          <a:noFill/>
          <a:ln>
            <a:noFill/>
          </a:ln>
        </p:spPr>
      </p:pic>
      <p:sp>
        <p:nvSpPr>
          <p:cNvPr id="57" name="Google Shape;57;p13"/>
          <p:cNvSpPr txBox="1"/>
          <p:nvPr/>
        </p:nvSpPr>
        <p:spPr>
          <a:xfrm>
            <a:off x="146600" y="2883300"/>
            <a:ext cx="8833200" cy="20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rPr>
              <a:t>Team Details</a:t>
            </a:r>
            <a:endParaRPr b="1"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b="1" lang="en-GB" sz="1800">
                <a:solidFill>
                  <a:schemeClr val="dk1"/>
                </a:solidFill>
              </a:rPr>
              <a:t>Team Name:</a:t>
            </a:r>
            <a:r>
              <a:rPr lang="en-GB" sz="1800">
                <a:solidFill>
                  <a:schemeClr val="dk1"/>
                </a:solidFill>
              </a:rPr>
              <a:t> Eror4o4</a:t>
            </a:r>
            <a:endParaRPr sz="1800">
              <a:solidFill>
                <a:schemeClr val="dk1"/>
              </a:solidFill>
            </a:endParaRPr>
          </a:p>
          <a:p>
            <a:pPr indent="-342900" lvl="0" marL="457200" rtl="0" algn="l">
              <a:spcBef>
                <a:spcPts val="0"/>
              </a:spcBef>
              <a:spcAft>
                <a:spcPts val="0"/>
              </a:spcAft>
              <a:buClr>
                <a:schemeClr val="dk1"/>
              </a:buClr>
              <a:buSzPts val="1800"/>
              <a:buChar char="●"/>
            </a:pPr>
            <a:r>
              <a:rPr b="1" lang="en-GB" sz="1800">
                <a:solidFill>
                  <a:schemeClr val="dk1"/>
                </a:solidFill>
              </a:rPr>
              <a:t>Team Leader Name:</a:t>
            </a:r>
            <a:r>
              <a:rPr lang="en-GB" sz="1800">
                <a:solidFill>
                  <a:schemeClr val="dk1"/>
                </a:solidFill>
              </a:rPr>
              <a:t> Akshath Rajkumar</a:t>
            </a:r>
            <a:endParaRPr sz="1800">
              <a:solidFill>
                <a:schemeClr val="dk1"/>
              </a:solidFill>
            </a:endParaRPr>
          </a:p>
          <a:p>
            <a:pPr indent="-342900" lvl="0" marL="457200" rtl="0" algn="l">
              <a:spcBef>
                <a:spcPts val="0"/>
              </a:spcBef>
              <a:spcAft>
                <a:spcPts val="0"/>
              </a:spcAft>
              <a:buClr>
                <a:schemeClr val="dk1"/>
              </a:buClr>
              <a:buSzPts val="1800"/>
              <a:buChar char="●"/>
            </a:pPr>
            <a:r>
              <a:rPr b="1" lang="en-GB" sz="1800">
                <a:solidFill>
                  <a:schemeClr val="dk1"/>
                </a:solidFill>
              </a:rPr>
              <a:t>Problem Statement:</a:t>
            </a:r>
            <a:r>
              <a:rPr lang="en-GB" sz="1800">
                <a:solidFill>
                  <a:schemeClr val="dk1"/>
                </a:solidFill>
              </a:rPr>
              <a:t> Controlled Fertilizing in Agriculture Using YOLO Model (Track 1- Smart agriculture on a budget</a:t>
            </a:r>
            <a:r>
              <a:rPr lang="en-GB" sz="1800">
                <a:solidFill>
                  <a:srgbClr val="212529"/>
                </a:solidFill>
                <a:highlight>
                  <a:schemeClr val="lt1"/>
                </a:highlight>
              </a:rPr>
              <a:t>)</a:t>
            </a:r>
            <a:endParaRPr sz="1800">
              <a:solidFill>
                <a:srgbClr val="212529"/>
              </a:solidFill>
              <a:highlight>
                <a:schemeClr val="lt1"/>
              </a:highlight>
            </a:endParaRPr>
          </a:p>
          <a:p>
            <a:pPr indent="0" lvl="0" marL="45720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46" name="Google Shape;146;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47" name="Google Shape;147;p22"/>
          <p:cNvPicPr preferRelativeResize="0"/>
          <p:nvPr/>
        </p:nvPicPr>
        <p:blipFill rotWithShape="1">
          <a:blip r:embed="rId3">
            <a:alphaModFix/>
          </a:blip>
          <a:srcRect b="0" l="0" r="0" t="0"/>
          <a:stretch/>
        </p:blipFill>
        <p:spPr>
          <a:xfrm>
            <a:off x="0" y="0"/>
            <a:ext cx="9144000" cy="5145935"/>
          </a:xfrm>
          <a:prstGeom prst="rect">
            <a:avLst/>
          </a:prstGeom>
          <a:noFill/>
          <a:ln>
            <a:noFill/>
          </a:ln>
        </p:spPr>
      </p:pic>
      <p:sp>
        <p:nvSpPr>
          <p:cNvPr id="148" name="Google Shape;148;p22"/>
          <p:cNvSpPr txBox="1"/>
          <p:nvPr/>
        </p:nvSpPr>
        <p:spPr>
          <a:xfrm>
            <a:off x="311700" y="845675"/>
            <a:ext cx="8520600" cy="3004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Char char="●"/>
            </a:pPr>
            <a:r>
              <a:rPr lang="en-GB" sz="1600">
                <a:solidFill>
                  <a:schemeClr val="dk1"/>
                </a:solidFill>
              </a:rPr>
              <a:t>The cost mentioned is a </a:t>
            </a:r>
            <a:r>
              <a:rPr b="1" lang="en-GB" sz="1600">
                <a:solidFill>
                  <a:schemeClr val="dk1"/>
                </a:solidFill>
              </a:rPr>
              <a:t>one-time investment.</a:t>
            </a:r>
            <a:endParaRPr b="1"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For </a:t>
            </a:r>
            <a:r>
              <a:rPr b="1" lang="en-GB" sz="1600">
                <a:solidFill>
                  <a:schemeClr val="dk1"/>
                </a:solidFill>
              </a:rPr>
              <a:t>small-scale farmers</a:t>
            </a:r>
            <a:r>
              <a:rPr lang="en-GB" sz="1600">
                <a:solidFill>
                  <a:schemeClr val="dk1"/>
                </a:solidFill>
              </a:rPr>
              <a:t>, the fertilizing machine can have </a:t>
            </a:r>
            <a:r>
              <a:rPr b="1" lang="en-GB" sz="1600">
                <a:solidFill>
                  <a:schemeClr val="dk1"/>
                </a:solidFill>
              </a:rPr>
              <a:t>1 or 2 nodes</a:t>
            </a:r>
            <a:r>
              <a:rPr lang="en-GB" sz="1600">
                <a:solidFill>
                  <a:schemeClr val="dk1"/>
                </a:solidFill>
              </a:rPr>
              <a: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For </a:t>
            </a:r>
            <a:r>
              <a:rPr b="1" lang="en-GB" sz="1600">
                <a:solidFill>
                  <a:schemeClr val="dk1"/>
                </a:solidFill>
              </a:rPr>
              <a:t>medium and</a:t>
            </a:r>
            <a:r>
              <a:rPr lang="en-GB" sz="1600">
                <a:solidFill>
                  <a:schemeClr val="dk1"/>
                </a:solidFill>
              </a:rPr>
              <a:t> </a:t>
            </a:r>
            <a:r>
              <a:rPr b="1" lang="en-GB" sz="1600">
                <a:solidFill>
                  <a:schemeClr val="dk1"/>
                </a:solidFill>
              </a:rPr>
              <a:t>large-scale farmers</a:t>
            </a:r>
            <a:r>
              <a:rPr lang="en-GB" sz="1600">
                <a:solidFill>
                  <a:schemeClr val="dk1"/>
                </a:solidFill>
              </a:rPr>
              <a:t>, the machine can have </a:t>
            </a:r>
            <a:r>
              <a:rPr b="1" lang="en-GB" sz="1600">
                <a:solidFill>
                  <a:schemeClr val="dk1"/>
                </a:solidFill>
              </a:rPr>
              <a:t>15 to 20 nodes</a:t>
            </a:r>
            <a:r>
              <a:rPr lang="en-GB" sz="1600">
                <a:solidFill>
                  <a:schemeClr val="dk1"/>
                </a:solidFill>
              </a:rPr>
              <a: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Each </a:t>
            </a:r>
            <a:r>
              <a:rPr b="1" lang="en-GB" sz="1600">
                <a:solidFill>
                  <a:schemeClr val="dk1"/>
                </a:solidFill>
              </a:rPr>
              <a:t>additional node</a:t>
            </a:r>
            <a:r>
              <a:rPr lang="en-GB" sz="1600">
                <a:solidFill>
                  <a:schemeClr val="dk1"/>
                </a:solidFill>
              </a:rPr>
              <a:t> increases the production cost by </a:t>
            </a:r>
            <a:r>
              <a:rPr b="1" lang="en-GB" sz="1600">
                <a:solidFill>
                  <a:schemeClr val="dk1"/>
                </a:solidFill>
              </a:rPr>
              <a:t>approximately Rs.1000.</a:t>
            </a:r>
            <a:endParaRPr b="1"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This method </a:t>
            </a:r>
            <a:r>
              <a:rPr b="1" lang="en-GB" sz="1600">
                <a:solidFill>
                  <a:schemeClr val="dk1"/>
                </a:solidFill>
              </a:rPr>
              <a:t>reduces fertilization costs by 56%</a:t>
            </a:r>
            <a:r>
              <a:rPr lang="en-GB" sz="1600">
                <a:solidFill>
                  <a:schemeClr val="dk1"/>
                </a:solidFill>
              </a:rPr>
              <a:t>, as stated in an interview in BCC, </a:t>
            </a:r>
            <a:r>
              <a:rPr b="1" lang="en-GB" sz="1600">
                <a:solidFill>
                  <a:schemeClr val="dk1"/>
                </a:solidFill>
              </a:rPr>
              <a:t>saving around Rs.5128 per acre every time it is fertilized.</a:t>
            </a:r>
            <a:endParaRPr b="1"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Fertilizer is applied about 4 times a year, potentially </a:t>
            </a:r>
            <a:r>
              <a:rPr b="1" lang="en-GB" sz="1600">
                <a:solidFill>
                  <a:schemeClr val="dk1"/>
                </a:solidFill>
              </a:rPr>
              <a:t>saving over Rs.20,500 per acre every year.</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149" name="Google Shape;149;p22"/>
          <p:cNvPicPr preferRelativeResize="0"/>
          <p:nvPr/>
        </p:nvPicPr>
        <p:blipFill>
          <a:blip r:embed="rId4">
            <a:alphaModFix/>
          </a:blip>
          <a:stretch>
            <a:fillRect/>
          </a:stretch>
        </p:blipFill>
        <p:spPr>
          <a:xfrm>
            <a:off x="1946736" y="3099625"/>
            <a:ext cx="5250525" cy="1308925"/>
          </a:xfrm>
          <a:prstGeom prst="rect">
            <a:avLst/>
          </a:prstGeom>
          <a:noFill/>
          <a:ln>
            <a:noFill/>
          </a:ln>
        </p:spPr>
      </p:pic>
      <p:sp>
        <p:nvSpPr>
          <p:cNvPr id="150" name="Google Shape;150;p22"/>
          <p:cNvSpPr txBox="1"/>
          <p:nvPr/>
        </p:nvSpPr>
        <p:spPr>
          <a:xfrm>
            <a:off x="1946700" y="4408550"/>
            <a:ext cx="5250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1000">
                <a:solidFill>
                  <a:schemeClr val="dk2"/>
                </a:solidFill>
              </a:rPr>
              <a:t>Citation- </a:t>
            </a:r>
            <a:r>
              <a:rPr lang="en-GB" sz="1000">
                <a:solidFill>
                  <a:schemeClr val="dk2"/>
                </a:solidFill>
              </a:rPr>
              <a:t>Memon, Noor &amp; Noonari, Sanaullah &amp; Laghari, Majid &amp; Pathan, Maria &amp; Khajjak, Akbar &amp; Memon, Zarmina &amp; Khan, Danyal &amp; Pathan, Amber &amp; Sial, Sajid. (2015). Energy Consumption Pattern in Wheat Production in Sindh Pakistan. </a:t>
            </a:r>
            <a:endParaRPr sz="10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156" name="Google Shape;156;p2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157" name="Google Shape;157;p23"/>
          <p:cNvPicPr preferRelativeResize="0"/>
          <p:nvPr/>
        </p:nvPicPr>
        <p:blipFill rotWithShape="1">
          <a:blip r:embed="rId4">
            <a:alphaModFix/>
          </a:blip>
          <a:srcRect b="0" l="0" r="0" t="0"/>
          <a:stretch/>
        </p:blipFill>
        <p:spPr>
          <a:xfrm>
            <a:off x="0" y="0"/>
            <a:ext cx="9144000" cy="5145935"/>
          </a:xfrm>
          <a:prstGeom prst="rect">
            <a:avLst/>
          </a:prstGeom>
          <a:noFill/>
          <a:ln>
            <a:noFill/>
          </a:ln>
        </p:spPr>
      </p:pic>
      <p:sp>
        <p:nvSpPr>
          <p:cNvPr id="158" name="Google Shape;158;p23"/>
          <p:cNvSpPr txBox="1"/>
          <p:nvPr/>
        </p:nvSpPr>
        <p:spPr>
          <a:xfrm>
            <a:off x="158825" y="904075"/>
            <a:ext cx="8747700" cy="396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GB" sz="2000" u="none" cap="none" strike="noStrike">
                <a:solidFill>
                  <a:srgbClr val="000000"/>
                </a:solidFill>
              </a:rPr>
              <a:t>Snapshots of th</a:t>
            </a:r>
            <a:r>
              <a:rPr b="1" lang="en-GB" sz="2000"/>
              <a:t>e</a:t>
            </a:r>
            <a:r>
              <a:rPr b="1" i="0" lang="en-GB" sz="2000" u="none" cap="none" strike="noStrike">
                <a:solidFill>
                  <a:srgbClr val="000000"/>
                </a:solidFill>
              </a:rPr>
              <a:t> prototype</a:t>
            </a:r>
            <a:endParaRPr b="1" i="0" sz="2000" u="none" cap="none" strike="noStrike">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t/>
            </a:r>
            <a:endParaRPr b="1" sz="2000"/>
          </a:p>
          <a:p>
            <a:pPr indent="0" lvl="0" marL="0" marR="0" rtl="0" algn="l">
              <a:lnSpc>
                <a:spcPct val="100000"/>
              </a:lnSpc>
              <a:spcBef>
                <a:spcPts val="0"/>
              </a:spcBef>
              <a:spcAft>
                <a:spcPts val="0"/>
              </a:spcAft>
              <a:buClr>
                <a:srgbClr val="000000"/>
              </a:buClr>
              <a:buSzPts val="1800"/>
              <a:buFont typeface="Arial"/>
              <a:buNone/>
            </a:pPr>
            <a:r>
              <a:t/>
            </a:r>
            <a:endParaRPr b="1" sz="2000"/>
          </a:p>
          <a:p>
            <a:pPr indent="0" lvl="0" marL="0" marR="0" rtl="0" algn="l">
              <a:lnSpc>
                <a:spcPct val="100000"/>
              </a:lnSpc>
              <a:spcBef>
                <a:spcPts val="0"/>
              </a:spcBef>
              <a:spcAft>
                <a:spcPts val="0"/>
              </a:spcAft>
              <a:buClr>
                <a:srgbClr val="000000"/>
              </a:buClr>
              <a:buSzPts val="1800"/>
              <a:buFont typeface="Arial"/>
              <a:buNone/>
            </a:pPr>
            <a:r>
              <a:t/>
            </a:r>
            <a:endParaRPr b="1" sz="2000"/>
          </a:p>
          <a:p>
            <a:pPr indent="0" lvl="0" marL="0" marR="0" rtl="0" algn="l">
              <a:lnSpc>
                <a:spcPct val="100000"/>
              </a:lnSpc>
              <a:spcBef>
                <a:spcPts val="0"/>
              </a:spcBef>
              <a:spcAft>
                <a:spcPts val="0"/>
              </a:spcAft>
              <a:buClr>
                <a:srgbClr val="000000"/>
              </a:buClr>
              <a:buSzPts val="1800"/>
              <a:buFont typeface="Arial"/>
              <a:buNone/>
            </a:pPr>
            <a:r>
              <a:t/>
            </a:r>
            <a:endParaRPr b="1" sz="2000"/>
          </a:p>
          <a:p>
            <a:pPr indent="0" lvl="0" marL="0" marR="0" rtl="0" algn="l">
              <a:lnSpc>
                <a:spcPct val="100000"/>
              </a:lnSpc>
              <a:spcBef>
                <a:spcPts val="0"/>
              </a:spcBef>
              <a:spcAft>
                <a:spcPts val="0"/>
              </a:spcAft>
              <a:buClr>
                <a:srgbClr val="000000"/>
              </a:buClr>
              <a:buSzPts val="1800"/>
              <a:buFont typeface="Arial"/>
              <a:buNone/>
            </a:pPr>
            <a:r>
              <a:t/>
            </a:r>
            <a:endParaRPr b="1" sz="2000"/>
          </a:p>
          <a:p>
            <a:pPr indent="0" lvl="0" marL="0" marR="0" rtl="0" algn="l">
              <a:lnSpc>
                <a:spcPct val="100000"/>
              </a:lnSpc>
              <a:spcBef>
                <a:spcPts val="0"/>
              </a:spcBef>
              <a:spcAft>
                <a:spcPts val="0"/>
              </a:spcAft>
              <a:buClr>
                <a:srgbClr val="000000"/>
              </a:buClr>
              <a:buSzPts val="1800"/>
              <a:buFont typeface="Arial"/>
              <a:buNone/>
            </a:pPr>
            <a:r>
              <a:t/>
            </a:r>
            <a:endParaRPr b="1" sz="2000"/>
          </a:p>
          <a:p>
            <a:pPr indent="0" lvl="0" marL="0" marR="0" rtl="0" algn="l">
              <a:lnSpc>
                <a:spcPct val="100000"/>
              </a:lnSpc>
              <a:spcBef>
                <a:spcPts val="0"/>
              </a:spcBef>
              <a:spcAft>
                <a:spcPts val="0"/>
              </a:spcAft>
              <a:buClr>
                <a:srgbClr val="000000"/>
              </a:buClr>
              <a:buSzPts val="1800"/>
              <a:buFont typeface="Arial"/>
              <a:buNone/>
            </a:pPr>
            <a:r>
              <a:t/>
            </a:r>
            <a:endParaRPr b="1" sz="2000"/>
          </a:p>
          <a:p>
            <a:pPr indent="0" lvl="0" marL="0" marR="0" rtl="0" algn="l">
              <a:lnSpc>
                <a:spcPct val="100000"/>
              </a:lnSpc>
              <a:spcBef>
                <a:spcPts val="0"/>
              </a:spcBef>
              <a:spcAft>
                <a:spcPts val="0"/>
              </a:spcAft>
              <a:buClr>
                <a:srgbClr val="000000"/>
              </a:buClr>
              <a:buSzPts val="1800"/>
              <a:buFont typeface="Arial"/>
              <a:buNone/>
            </a:pPr>
            <a:r>
              <a:t/>
            </a:r>
            <a:endParaRPr b="1" sz="2000"/>
          </a:p>
          <a:p>
            <a:pPr indent="0" lvl="0" marL="0" marR="0" rtl="0" algn="l">
              <a:lnSpc>
                <a:spcPct val="100000"/>
              </a:lnSpc>
              <a:spcBef>
                <a:spcPts val="0"/>
              </a:spcBef>
              <a:spcAft>
                <a:spcPts val="0"/>
              </a:spcAft>
              <a:buClr>
                <a:srgbClr val="000000"/>
              </a:buClr>
              <a:buSzPts val="1800"/>
              <a:buFont typeface="Arial"/>
              <a:buNone/>
            </a:pPr>
            <a:r>
              <a:t/>
            </a:r>
            <a:endParaRPr b="1" sz="2000"/>
          </a:p>
          <a:p>
            <a:pPr indent="0" lvl="0" marL="0" marR="0" rtl="0" algn="l">
              <a:lnSpc>
                <a:spcPct val="100000"/>
              </a:lnSpc>
              <a:spcBef>
                <a:spcPts val="0"/>
              </a:spcBef>
              <a:spcAft>
                <a:spcPts val="0"/>
              </a:spcAft>
              <a:buClr>
                <a:srgbClr val="000000"/>
              </a:buClr>
              <a:buSzPts val="1800"/>
              <a:buFont typeface="Arial"/>
              <a:buNone/>
            </a:pPr>
            <a:r>
              <a:t/>
            </a:r>
            <a:endParaRPr b="1" sz="2000"/>
          </a:p>
          <a:p>
            <a:pPr indent="0" lvl="0" marL="0" marR="0" rtl="0" algn="ctr">
              <a:lnSpc>
                <a:spcPct val="100000"/>
              </a:lnSpc>
              <a:spcBef>
                <a:spcPts val="0"/>
              </a:spcBef>
              <a:spcAft>
                <a:spcPts val="0"/>
              </a:spcAft>
              <a:buClr>
                <a:srgbClr val="000000"/>
              </a:buClr>
              <a:buSzPts val="1800"/>
              <a:buFont typeface="Arial"/>
              <a:buNone/>
            </a:pPr>
            <a:r>
              <a:t/>
            </a:r>
            <a:endParaRPr sz="1500"/>
          </a:p>
          <a:p>
            <a:pPr indent="0" lvl="0" marL="0" marR="0" rtl="0" algn="ctr">
              <a:lnSpc>
                <a:spcPct val="100000"/>
              </a:lnSpc>
              <a:spcBef>
                <a:spcPts val="0"/>
              </a:spcBef>
              <a:spcAft>
                <a:spcPts val="0"/>
              </a:spcAft>
              <a:buClr>
                <a:srgbClr val="000000"/>
              </a:buClr>
              <a:buSzPts val="1800"/>
              <a:buFont typeface="Arial"/>
              <a:buNone/>
            </a:pPr>
            <a:r>
              <a:rPr lang="en-GB" sz="1600"/>
              <a:t>AI model successfully detecting plants in both night and day time</a:t>
            </a:r>
            <a:endParaRPr sz="1600"/>
          </a:p>
        </p:txBody>
      </p:sp>
      <p:pic>
        <p:nvPicPr>
          <p:cNvPr id="159" name="Google Shape;159;p23"/>
          <p:cNvPicPr preferRelativeResize="0"/>
          <p:nvPr/>
        </p:nvPicPr>
        <p:blipFill>
          <a:blip r:embed="rId5">
            <a:alphaModFix/>
          </a:blip>
          <a:stretch>
            <a:fillRect/>
          </a:stretch>
        </p:blipFill>
        <p:spPr>
          <a:xfrm>
            <a:off x="4791375" y="1463175"/>
            <a:ext cx="4115148" cy="2618200"/>
          </a:xfrm>
          <a:prstGeom prst="rect">
            <a:avLst/>
          </a:prstGeom>
          <a:noFill/>
          <a:ln>
            <a:noFill/>
          </a:ln>
        </p:spPr>
      </p:pic>
      <p:pic>
        <p:nvPicPr>
          <p:cNvPr id="160" name="Google Shape;160;p23"/>
          <p:cNvPicPr preferRelativeResize="0"/>
          <p:nvPr/>
        </p:nvPicPr>
        <p:blipFill>
          <a:blip r:embed="rId6">
            <a:alphaModFix/>
          </a:blip>
          <a:stretch>
            <a:fillRect/>
          </a:stretch>
        </p:blipFill>
        <p:spPr>
          <a:xfrm>
            <a:off x="266575" y="1463175"/>
            <a:ext cx="4305423" cy="2618200"/>
          </a:xfrm>
          <a:prstGeom prst="rect">
            <a:avLst/>
          </a:prstGeom>
          <a:noFill/>
          <a:ln>
            <a:noFill/>
          </a:ln>
        </p:spPr>
      </p:pic>
      <p:sp>
        <p:nvSpPr>
          <p:cNvPr id="161" name="Google Shape;161;p23"/>
          <p:cNvSpPr txBox="1"/>
          <p:nvPr/>
        </p:nvSpPr>
        <p:spPr>
          <a:xfrm>
            <a:off x="1976039" y="4081375"/>
            <a:ext cx="886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dk2"/>
                </a:solidFill>
              </a:rPr>
              <a:t>Day</a:t>
            </a:r>
            <a:r>
              <a:rPr lang="en-GB" sz="1300">
                <a:solidFill>
                  <a:schemeClr val="dk2"/>
                </a:solidFill>
              </a:rPr>
              <a:t> </a:t>
            </a:r>
            <a:r>
              <a:rPr b="1" lang="en-GB" sz="1300">
                <a:solidFill>
                  <a:schemeClr val="dk2"/>
                </a:solidFill>
              </a:rPr>
              <a:t>time</a:t>
            </a:r>
            <a:endParaRPr b="1" sz="1300">
              <a:solidFill>
                <a:schemeClr val="dk2"/>
              </a:solidFill>
            </a:endParaRPr>
          </a:p>
        </p:txBody>
      </p:sp>
      <p:sp>
        <p:nvSpPr>
          <p:cNvPr id="162" name="Google Shape;162;p23"/>
          <p:cNvSpPr txBox="1"/>
          <p:nvPr/>
        </p:nvSpPr>
        <p:spPr>
          <a:xfrm>
            <a:off x="6333400" y="4081375"/>
            <a:ext cx="1031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dk2"/>
                </a:solidFill>
              </a:rPr>
              <a:t>Night</a:t>
            </a:r>
            <a:r>
              <a:rPr b="1" lang="en-GB" sz="1300">
                <a:solidFill>
                  <a:schemeClr val="dk2"/>
                </a:solidFill>
              </a:rPr>
              <a:t> time</a:t>
            </a:r>
            <a:endParaRPr b="1" sz="13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168" name="Google Shape;168;p2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169" name="Google Shape;169;p24"/>
          <p:cNvPicPr preferRelativeResize="0"/>
          <p:nvPr/>
        </p:nvPicPr>
        <p:blipFill rotWithShape="1">
          <a:blip r:embed="rId3">
            <a:alphaModFix/>
          </a:blip>
          <a:srcRect b="0" l="0" r="0" t="0"/>
          <a:stretch/>
        </p:blipFill>
        <p:spPr>
          <a:xfrm>
            <a:off x="0" y="0"/>
            <a:ext cx="9144000" cy="5145935"/>
          </a:xfrm>
          <a:prstGeom prst="rect">
            <a:avLst/>
          </a:prstGeom>
          <a:noFill/>
          <a:ln>
            <a:noFill/>
          </a:ln>
        </p:spPr>
      </p:pic>
      <p:sp>
        <p:nvSpPr>
          <p:cNvPr id="170" name="Google Shape;170;p24"/>
          <p:cNvSpPr txBox="1"/>
          <p:nvPr/>
        </p:nvSpPr>
        <p:spPr>
          <a:xfrm>
            <a:off x="112975" y="783075"/>
            <a:ext cx="8747700" cy="406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GB" sz="2000" u="none" cap="none" strike="noStrike">
                <a:solidFill>
                  <a:srgbClr val="000000"/>
                </a:solidFill>
              </a:rPr>
              <a:t>Prototype Performance report/benchmarking</a:t>
            </a:r>
            <a:endParaRPr b="1" i="0" sz="2000" u="none" cap="none" strike="noStrike">
              <a:solidFill>
                <a:schemeClr val="dk2"/>
              </a:solidFill>
            </a:endParaRPr>
          </a:p>
        </p:txBody>
      </p:sp>
      <p:pic>
        <p:nvPicPr>
          <p:cNvPr id="171" name="Google Shape;171;p24"/>
          <p:cNvPicPr preferRelativeResize="0"/>
          <p:nvPr/>
        </p:nvPicPr>
        <p:blipFill rotWithShape="1">
          <a:blip r:embed="rId4">
            <a:alphaModFix/>
          </a:blip>
          <a:srcRect b="-69144" l="0" r="-104750" t="-35606"/>
          <a:stretch/>
        </p:blipFill>
        <p:spPr>
          <a:xfrm>
            <a:off x="112975" y="783075"/>
            <a:ext cx="10413926" cy="5206976"/>
          </a:xfrm>
          <a:prstGeom prst="rect">
            <a:avLst/>
          </a:prstGeom>
          <a:noFill/>
          <a:ln>
            <a:noFill/>
          </a:ln>
        </p:spPr>
      </p:pic>
      <p:pic>
        <p:nvPicPr>
          <p:cNvPr id="172" name="Google Shape;172;p24"/>
          <p:cNvPicPr preferRelativeResize="0"/>
          <p:nvPr/>
        </p:nvPicPr>
        <p:blipFill>
          <a:blip r:embed="rId5">
            <a:alphaModFix/>
          </a:blip>
          <a:stretch>
            <a:fillRect/>
          </a:stretch>
        </p:blipFill>
        <p:spPr>
          <a:xfrm>
            <a:off x="5160301" y="1471474"/>
            <a:ext cx="3897124" cy="2922897"/>
          </a:xfrm>
          <a:prstGeom prst="rect">
            <a:avLst/>
          </a:prstGeom>
          <a:noFill/>
          <a:ln>
            <a:noFill/>
          </a:ln>
        </p:spPr>
      </p:pic>
      <p:sp>
        <p:nvSpPr>
          <p:cNvPr id="173" name="Google Shape;173;p24"/>
          <p:cNvSpPr txBox="1"/>
          <p:nvPr/>
        </p:nvSpPr>
        <p:spPr>
          <a:xfrm>
            <a:off x="1799200" y="4129175"/>
            <a:ext cx="1435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2"/>
                </a:solidFill>
              </a:rPr>
              <a:t>All metrics graph</a:t>
            </a:r>
            <a:endParaRPr sz="1300">
              <a:solidFill>
                <a:schemeClr val="dk2"/>
              </a:solidFill>
            </a:endParaRPr>
          </a:p>
        </p:txBody>
      </p:sp>
      <p:sp>
        <p:nvSpPr>
          <p:cNvPr id="174" name="Google Shape;174;p24"/>
          <p:cNvSpPr txBox="1"/>
          <p:nvPr/>
        </p:nvSpPr>
        <p:spPr>
          <a:xfrm>
            <a:off x="6391263" y="4331225"/>
            <a:ext cx="1435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2"/>
                </a:solidFill>
              </a:rPr>
              <a:t>Confusion Matrix</a:t>
            </a:r>
            <a:endParaRPr sz="13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180" name="Google Shape;180;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181" name="Google Shape;181;p25"/>
          <p:cNvPicPr preferRelativeResize="0"/>
          <p:nvPr/>
        </p:nvPicPr>
        <p:blipFill rotWithShape="1">
          <a:blip r:embed="rId3">
            <a:alphaModFix/>
          </a:blip>
          <a:srcRect b="0" l="0" r="0" t="0"/>
          <a:stretch/>
        </p:blipFill>
        <p:spPr>
          <a:xfrm>
            <a:off x="0" y="0"/>
            <a:ext cx="9144000" cy="5145935"/>
          </a:xfrm>
          <a:prstGeom prst="rect">
            <a:avLst/>
          </a:prstGeom>
          <a:noFill/>
          <a:ln>
            <a:noFill/>
          </a:ln>
        </p:spPr>
      </p:pic>
      <p:pic>
        <p:nvPicPr>
          <p:cNvPr id="182" name="Google Shape;182;p25"/>
          <p:cNvPicPr preferRelativeResize="0"/>
          <p:nvPr/>
        </p:nvPicPr>
        <p:blipFill>
          <a:blip r:embed="rId4">
            <a:alphaModFix/>
          </a:blip>
          <a:stretch>
            <a:fillRect/>
          </a:stretch>
        </p:blipFill>
        <p:spPr>
          <a:xfrm>
            <a:off x="4981200" y="895850"/>
            <a:ext cx="3752899" cy="2501322"/>
          </a:xfrm>
          <a:prstGeom prst="rect">
            <a:avLst/>
          </a:prstGeom>
          <a:noFill/>
          <a:ln>
            <a:noFill/>
          </a:ln>
        </p:spPr>
      </p:pic>
      <p:pic>
        <p:nvPicPr>
          <p:cNvPr id="183" name="Google Shape;183;p25"/>
          <p:cNvPicPr preferRelativeResize="0"/>
          <p:nvPr/>
        </p:nvPicPr>
        <p:blipFill>
          <a:blip r:embed="rId5">
            <a:alphaModFix/>
          </a:blip>
          <a:stretch>
            <a:fillRect/>
          </a:stretch>
        </p:blipFill>
        <p:spPr>
          <a:xfrm>
            <a:off x="567025" y="895862"/>
            <a:ext cx="3752909" cy="2501301"/>
          </a:xfrm>
          <a:prstGeom prst="rect">
            <a:avLst/>
          </a:prstGeom>
          <a:noFill/>
          <a:ln>
            <a:noFill/>
          </a:ln>
        </p:spPr>
      </p:pic>
      <p:sp>
        <p:nvSpPr>
          <p:cNvPr id="184" name="Google Shape;184;p25"/>
          <p:cNvSpPr txBox="1"/>
          <p:nvPr/>
        </p:nvSpPr>
        <p:spPr>
          <a:xfrm>
            <a:off x="1462425" y="3289925"/>
            <a:ext cx="914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2"/>
                </a:solidFill>
              </a:rPr>
              <a:t>PR Curve</a:t>
            </a:r>
            <a:endParaRPr sz="1300">
              <a:solidFill>
                <a:schemeClr val="dk2"/>
              </a:solidFill>
            </a:endParaRPr>
          </a:p>
        </p:txBody>
      </p:sp>
      <p:sp>
        <p:nvSpPr>
          <p:cNvPr id="185" name="Google Shape;185;p25"/>
          <p:cNvSpPr txBox="1"/>
          <p:nvPr/>
        </p:nvSpPr>
        <p:spPr>
          <a:xfrm>
            <a:off x="6021325" y="3289925"/>
            <a:ext cx="914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2"/>
                </a:solidFill>
              </a:rPr>
              <a:t>F1</a:t>
            </a:r>
            <a:r>
              <a:rPr lang="en-GB" sz="1300">
                <a:solidFill>
                  <a:schemeClr val="dk2"/>
                </a:solidFill>
              </a:rPr>
              <a:t> Curve</a:t>
            </a:r>
            <a:endParaRPr sz="1300">
              <a:solidFill>
                <a:schemeClr val="dk2"/>
              </a:solidFill>
            </a:endParaRPr>
          </a:p>
        </p:txBody>
      </p:sp>
      <p:sp>
        <p:nvSpPr>
          <p:cNvPr id="186" name="Google Shape;186;p25"/>
          <p:cNvSpPr txBox="1"/>
          <p:nvPr/>
        </p:nvSpPr>
        <p:spPr>
          <a:xfrm>
            <a:off x="311700" y="3663675"/>
            <a:ext cx="85206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1500">
                <a:solidFill>
                  <a:schemeClr val="dk1"/>
                </a:solidFill>
              </a:rPr>
              <a:t>The data to train model was </a:t>
            </a:r>
            <a:r>
              <a:rPr b="1" lang="en-GB" sz="1500">
                <a:solidFill>
                  <a:schemeClr val="dk1"/>
                </a:solidFill>
              </a:rPr>
              <a:t>manually collected </a:t>
            </a:r>
            <a:r>
              <a:rPr lang="en-GB" sz="1500">
                <a:solidFill>
                  <a:schemeClr val="dk1"/>
                </a:solidFill>
              </a:rPr>
              <a:t>from </a:t>
            </a:r>
            <a:r>
              <a:rPr b="1" lang="en-GB" sz="1500">
                <a:solidFill>
                  <a:schemeClr val="dk1"/>
                </a:solidFill>
              </a:rPr>
              <a:t>a local park</a:t>
            </a:r>
            <a:r>
              <a:rPr lang="en-GB" sz="1500">
                <a:solidFill>
                  <a:schemeClr val="dk1"/>
                </a:solidFill>
              </a:rPr>
              <a:t> due to the absence of nearby farms and dataset on internet. Considering the model has been </a:t>
            </a:r>
            <a:r>
              <a:rPr b="1" lang="en-GB" sz="1500">
                <a:solidFill>
                  <a:schemeClr val="dk1"/>
                </a:solidFill>
              </a:rPr>
              <a:t>trained only for 70 images and 20 epochs</a:t>
            </a:r>
            <a:r>
              <a:rPr lang="en-GB" sz="1500">
                <a:solidFill>
                  <a:schemeClr val="dk1"/>
                </a:solidFill>
              </a:rPr>
              <a:t>, it has shown promising results. It has </a:t>
            </a:r>
            <a:r>
              <a:rPr b="1" lang="en-GB" sz="1500">
                <a:solidFill>
                  <a:schemeClr val="dk1"/>
                </a:solidFill>
              </a:rPr>
              <a:t>over 0.88 mAP</a:t>
            </a:r>
            <a:r>
              <a:rPr lang="en-GB" sz="1500">
                <a:solidFill>
                  <a:schemeClr val="dk1"/>
                </a:solidFill>
              </a:rPr>
              <a:t> (mean average precision) and </a:t>
            </a:r>
            <a:r>
              <a:rPr b="1" lang="en-GB" sz="1500">
                <a:solidFill>
                  <a:schemeClr val="dk1"/>
                </a:solidFill>
              </a:rPr>
              <a:t>0.86 F1 curve value</a:t>
            </a:r>
            <a:r>
              <a:rPr lang="en-GB" sz="1500">
                <a:solidFill>
                  <a:schemeClr val="dk1"/>
                </a:solidFill>
              </a:rPr>
              <a:t> in </a:t>
            </a:r>
            <a:r>
              <a:rPr b="1" lang="en-GB" sz="1500">
                <a:solidFill>
                  <a:schemeClr val="dk1"/>
                </a:solidFill>
              </a:rPr>
              <a:t>validation set</a:t>
            </a:r>
            <a:r>
              <a:rPr lang="en-GB" sz="1500">
                <a:solidFill>
                  <a:schemeClr val="dk1"/>
                </a:solidFill>
              </a:rPr>
              <a:t>,</a:t>
            </a:r>
            <a:r>
              <a:rPr lang="en-GB" sz="1500">
                <a:solidFill>
                  <a:schemeClr val="dk1"/>
                </a:solidFill>
              </a:rPr>
              <a:t> which is impressive for a small training dataset.</a:t>
            </a:r>
            <a:endParaRPr sz="15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192" name="Google Shape;192;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193" name="Google Shape;193;p26"/>
          <p:cNvPicPr preferRelativeResize="0"/>
          <p:nvPr/>
        </p:nvPicPr>
        <p:blipFill rotWithShape="1">
          <a:blip r:embed="rId3">
            <a:alphaModFix/>
          </a:blip>
          <a:srcRect b="0" l="0" r="0" t="0"/>
          <a:stretch/>
        </p:blipFill>
        <p:spPr>
          <a:xfrm>
            <a:off x="0" y="0"/>
            <a:ext cx="9144000" cy="5145935"/>
          </a:xfrm>
          <a:prstGeom prst="rect">
            <a:avLst/>
          </a:prstGeom>
          <a:noFill/>
          <a:ln>
            <a:noFill/>
          </a:ln>
        </p:spPr>
      </p:pic>
      <p:sp>
        <p:nvSpPr>
          <p:cNvPr id="194" name="Google Shape;194;p26"/>
          <p:cNvSpPr txBox="1"/>
          <p:nvPr/>
        </p:nvSpPr>
        <p:spPr>
          <a:xfrm>
            <a:off x="158825" y="904075"/>
            <a:ext cx="8747700" cy="4088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1" i="0" lang="en-GB" sz="2000" u="none" cap="none" strike="noStrike">
                <a:solidFill>
                  <a:srgbClr val="000000"/>
                </a:solidFill>
              </a:rPr>
              <a:t>Additional Details/Future Developments</a:t>
            </a:r>
            <a:endParaRPr b="1" sz="1600"/>
          </a:p>
          <a:p>
            <a:pPr indent="0" lvl="0" marL="0" marR="0" rtl="0" algn="l">
              <a:lnSpc>
                <a:spcPct val="150000"/>
              </a:lnSpc>
              <a:spcBef>
                <a:spcPts val="0"/>
              </a:spcBef>
              <a:spcAft>
                <a:spcPts val="0"/>
              </a:spcAft>
              <a:buClr>
                <a:srgbClr val="000000"/>
              </a:buClr>
              <a:buSzPts val="1800"/>
              <a:buFont typeface="Arial"/>
              <a:buNone/>
            </a:pPr>
            <a:r>
              <a:rPr b="1" lang="en-GB" sz="1600"/>
              <a:t>Few of the possible future developments includes:</a:t>
            </a:r>
            <a:endParaRPr b="1" sz="1600"/>
          </a:p>
          <a:p>
            <a:pPr indent="-330200" lvl="0" marL="457200" marR="0" rtl="0" algn="l">
              <a:lnSpc>
                <a:spcPct val="115000"/>
              </a:lnSpc>
              <a:spcBef>
                <a:spcPts val="0"/>
              </a:spcBef>
              <a:spcAft>
                <a:spcPts val="0"/>
              </a:spcAft>
              <a:buClr>
                <a:schemeClr val="dk1"/>
              </a:buClr>
              <a:buSzPts val="1600"/>
              <a:buChar char="●"/>
            </a:pPr>
            <a:r>
              <a:rPr b="1" lang="en-GB" sz="1600">
                <a:solidFill>
                  <a:schemeClr val="dk1"/>
                </a:solidFill>
              </a:rPr>
              <a:t>Advanced User Interfaces</a:t>
            </a:r>
            <a:r>
              <a:rPr lang="en-GB" sz="1600">
                <a:solidFill>
                  <a:schemeClr val="dk1"/>
                </a:solidFill>
              </a:rPr>
              <a:t>: Developing intuitive and user-friendly interfaces for controlling and configuring motor systems.</a:t>
            </a:r>
            <a:endParaRPr sz="1600">
              <a:solidFill>
                <a:schemeClr val="dk1"/>
              </a:solidFill>
            </a:endParaRPr>
          </a:p>
          <a:p>
            <a:pPr indent="-330200" lvl="0" marL="457200" marR="0" rtl="0" algn="l">
              <a:lnSpc>
                <a:spcPct val="115000"/>
              </a:lnSpc>
              <a:spcBef>
                <a:spcPts val="0"/>
              </a:spcBef>
              <a:spcAft>
                <a:spcPts val="0"/>
              </a:spcAft>
              <a:buClr>
                <a:schemeClr val="dk1"/>
              </a:buClr>
              <a:buSzPts val="1600"/>
              <a:buChar char="●"/>
            </a:pPr>
            <a:r>
              <a:rPr b="1" lang="en-GB" sz="1600">
                <a:solidFill>
                  <a:schemeClr val="dk1"/>
                </a:solidFill>
              </a:rPr>
              <a:t>Edge Computing</a:t>
            </a:r>
            <a:r>
              <a:rPr lang="en-GB" sz="1600">
                <a:solidFill>
                  <a:schemeClr val="dk1"/>
                </a:solidFill>
              </a:rPr>
              <a:t>: Implementing edge computing for real-time data processing and decision-making in motor control systems.</a:t>
            </a:r>
            <a:endParaRPr sz="1600">
              <a:solidFill>
                <a:schemeClr val="dk1"/>
              </a:solidFill>
            </a:endParaRPr>
          </a:p>
          <a:p>
            <a:pPr indent="-330200" lvl="0" marL="457200" marR="0" rtl="0" algn="l">
              <a:lnSpc>
                <a:spcPct val="115000"/>
              </a:lnSpc>
              <a:spcBef>
                <a:spcPts val="0"/>
              </a:spcBef>
              <a:spcAft>
                <a:spcPts val="0"/>
              </a:spcAft>
              <a:buClr>
                <a:schemeClr val="dk1"/>
              </a:buClr>
              <a:buSzPts val="1600"/>
              <a:buChar char="●"/>
            </a:pPr>
            <a:r>
              <a:rPr b="1" lang="en-GB" sz="1600">
                <a:solidFill>
                  <a:schemeClr val="dk1"/>
                </a:solidFill>
              </a:rPr>
              <a:t>Multi-Crop Detection</a:t>
            </a:r>
            <a:r>
              <a:rPr lang="en-GB" sz="1600">
                <a:solidFill>
                  <a:schemeClr val="dk1"/>
                </a:solidFill>
              </a:rPr>
              <a:t>: Adapt the system to identify and differentiate between various types of crops or plants.</a:t>
            </a:r>
            <a:endParaRPr sz="1600">
              <a:solidFill>
                <a:schemeClr val="dk1"/>
              </a:solidFill>
            </a:endParaRPr>
          </a:p>
          <a:p>
            <a:pPr indent="-330200" lvl="0" marL="457200" marR="0" rtl="0" algn="l">
              <a:lnSpc>
                <a:spcPct val="115000"/>
              </a:lnSpc>
              <a:spcBef>
                <a:spcPts val="0"/>
              </a:spcBef>
              <a:spcAft>
                <a:spcPts val="0"/>
              </a:spcAft>
              <a:buClr>
                <a:schemeClr val="dk1"/>
              </a:buClr>
              <a:buSzPts val="1600"/>
              <a:buChar char="●"/>
            </a:pPr>
            <a:r>
              <a:rPr b="1" lang="en-GB" sz="1600">
                <a:solidFill>
                  <a:schemeClr val="dk1"/>
                </a:solidFill>
              </a:rPr>
              <a:t>Data Analytics</a:t>
            </a:r>
            <a:r>
              <a:rPr lang="en-GB" sz="1600">
                <a:solidFill>
                  <a:schemeClr val="dk1"/>
                </a:solidFill>
              </a:rPr>
              <a:t>: Incorporate data analytics to provide insights into crop health, fertilizer efficiency, and overall field performance.</a:t>
            </a:r>
            <a:endParaRPr sz="1600">
              <a:solidFill>
                <a:schemeClr val="dk1"/>
              </a:solidFill>
            </a:endParaRPr>
          </a:p>
          <a:p>
            <a:pPr indent="-330200" lvl="0" marL="457200" marR="0" rtl="0" algn="l">
              <a:lnSpc>
                <a:spcPct val="115000"/>
              </a:lnSpc>
              <a:spcBef>
                <a:spcPts val="0"/>
              </a:spcBef>
              <a:spcAft>
                <a:spcPts val="0"/>
              </a:spcAft>
              <a:buClr>
                <a:schemeClr val="dk1"/>
              </a:buClr>
              <a:buSzPts val="1600"/>
              <a:buChar char="●"/>
            </a:pPr>
            <a:r>
              <a:rPr b="1" lang="en-GB" sz="1600">
                <a:solidFill>
                  <a:schemeClr val="dk1"/>
                </a:solidFill>
              </a:rPr>
              <a:t>Autonomous Operation</a:t>
            </a:r>
            <a:r>
              <a:rPr lang="en-GB" sz="1600">
                <a:solidFill>
                  <a:schemeClr val="dk1"/>
                </a:solidFill>
              </a:rPr>
              <a:t>: Advance towards full autonomy with navigation and operation without human intervention, incorporating features like obstacle detection and path planning.</a:t>
            </a:r>
            <a:endParaRPr sz="16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200" name="Google Shape;200;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201" name="Google Shape;201;p27"/>
          <p:cNvPicPr preferRelativeResize="0"/>
          <p:nvPr/>
        </p:nvPicPr>
        <p:blipFill rotWithShape="1">
          <a:blip r:embed="rId3">
            <a:alphaModFix/>
          </a:blip>
          <a:srcRect b="0" l="0" r="0" t="0"/>
          <a:stretch/>
        </p:blipFill>
        <p:spPr>
          <a:xfrm>
            <a:off x="0" y="0"/>
            <a:ext cx="9144000" cy="5145935"/>
          </a:xfrm>
          <a:prstGeom prst="rect">
            <a:avLst/>
          </a:prstGeom>
          <a:noFill/>
          <a:ln>
            <a:noFill/>
          </a:ln>
        </p:spPr>
      </p:pic>
      <p:sp>
        <p:nvSpPr>
          <p:cNvPr id="202" name="Google Shape;202;p27"/>
          <p:cNvSpPr txBox="1"/>
          <p:nvPr/>
        </p:nvSpPr>
        <p:spPr>
          <a:xfrm>
            <a:off x="158825" y="904075"/>
            <a:ext cx="8747700" cy="400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GB" sz="2000" u="none" cap="none" strike="noStrike">
                <a:solidFill>
                  <a:srgbClr val="000000"/>
                </a:solidFill>
              </a:rPr>
              <a:t>GitHub Public Repository Link &amp; Demo Video Link</a:t>
            </a:r>
            <a:endParaRPr b="1" i="0" sz="2000" u="none" cap="none" strike="noStrike">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t/>
            </a:r>
            <a:endParaRPr b="1" sz="2000"/>
          </a:p>
          <a:p>
            <a:pPr indent="0" lvl="0" marL="457200" marR="0" rtl="0" algn="l">
              <a:lnSpc>
                <a:spcPct val="115000"/>
              </a:lnSpc>
              <a:spcBef>
                <a:spcPts val="0"/>
              </a:spcBef>
              <a:spcAft>
                <a:spcPts val="0"/>
              </a:spcAft>
              <a:buClr>
                <a:srgbClr val="000000"/>
              </a:buClr>
              <a:buSzPts val="1800"/>
              <a:buFont typeface="Arial"/>
              <a:buNone/>
            </a:pPr>
            <a:r>
              <a:rPr b="1" lang="en-GB" sz="1800"/>
              <a:t>Github Link:</a:t>
            </a:r>
            <a:endParaRPr b="1" sz="1800"/>
          </a:p>
          <a:p>
            <a:pPr indent="457200" lvl="0" marL="457200" marR="0" rtl="0" algn="l">
              <a:lnSpc>
                <a:spcPct val="100000"/>
              </a:lnSpc>
              <a:spcBef>
                <a:spcPts val="0"/>
              </a:spcBef>
              <a:spcAft>
                <a:spcPts val="0"/>
              </a:spcAft>
              <a:buClr>
                <a:srgbClr val="000000"/>
              </a:buClr>
              <a:buSzPts val="1800"/>
              <a:buFont typeface="Arial"/>
              <a:buNone/>
            </a:pPr>
            <a:r>
              <a:rPr lang="en-GB" sz="1600" u="sng">
                <a:solidFill>
                  <a:schemeClr val="hlink"/>
                </a:solidFill>
                <a:hlinkClick r:id="rId4"/>
              </a:rPr>
              <a:t>https://github.com/akshath-raj/Eror4o4_PrecisionFertilization</a:t>
            </a:r>
            <a:endParaRPr sz="1600">
              <a:solidFill>
                <a:schemeClr val="accent1"/>
              </a:solidFill>
            </a:endParaRPr>
          </a:p>
          <a:p>
            <a:pPr indent="457200" lvl="0" marL="457200" marR="0" rtl="0" algn="l">
              <a:lnSpc>
                <a:spcPct val="100000"/>
              </a:lnSpc>
              <a:spcBef>
                <a:spcPts val="0"/>
              </a:spcBef>
              <a:spcAft>
                <a:spcPts val="0"/>
              </a:spcAft>
              <a:buClr>
                <a:srgbClr val="000000"/>
              </a:buClr>
              <a:buSzPts val="1800"/>
              <a:buFont typeface="Arial"/>
              <a:buNone/>
            </a:pPr>
            <a:r>
              <a:t/>
            </a:r>
            <a:endParaRPr sz="1600">
              <a:solidFill>
                <a:schemeClr val="accent1"/>
              </a:solidFill>
            </a:endParaRPr>
          </a:p>
          <a:p>
            <a:pPr indent="0" lvl="0" marL="457200" marR="0" rtl="0" algn="l">
              <a:lnSpc>
                <a:spcPct val="150000"/>
              </a:lnSpc>
              <a:spcBef>
                <a:spcPts val="0"/>
              </a:spcBef>
              <a:spcAft>
                <a:spcPts val="0"/>
              </a:spcAft>
              <a:buClr>
                <a:srgbClr val="000000"/>
              </a:buClr>
              <a:buSzPts val="1800"/>
              <a:buFont typeface="Arial"/>
              <a:buNone/>
            </a:pPr>
            <a:r>
              <a:rPr b="1" lang="en-GB" sz="1800"/>
              <a:t>Demo video Link: </a:t>
            </a:r>
            <a:endParaRPr b="1" sz="1800"/>
          </a:p>
          <a:p>
            <a:pPr indent="0" lvl="0" marL="457200" marR="0" rtl="0" algn="l">
              <a:lnSpc>
                <a:spcPct val="115000"/>
              </a:lnSpc>
              <a:spcBef>
                <a:spcPts val="0"/>
              </a:spcBef>
              <a:spcAft>
                <a:spcPts val="0"/>
              </a:spcAft>
              <a:buNone/>
            </a:pPr>
            <a:r>
              <a:rPr b="1" lang="en-GB" sz="1600"/>
              <a:t>NOTE:</a:t>
            </a:r>
            <a:r>
              <a:rPr lang="en-GB" sz="1600"/>
              <a:t> </a:t>
            </a:r>
            <a:endParaRPr sz="1600"/>
          </a:p>
          <a:p>
            <a:pPr indent="-330200" lvl="0" marL="914400" marR="0" rtl="0" algn="l">
              <a:lnSpc>
                <a:spcPct val="100000"/>
              </a:lnSpc>
              <a:spcBef>
                <a:spcPts val="0"/>
              </a:spcBef>
              <a:spcAft>
                <a:spcPts val="0"/>
              </a:spcAft>
              <a:buSzPts val="1600"/>
              <a:buChar char="●"/>
            </a:pPr>
            <a:r>
              <a:rPr lang="en-GB" sz="1600"/>
              <a:t>Sadly, the hardware components we ordered has been delayed and we could not set up the hardware within submission time. Hence we will only show the AI model and its performance in the demo.</a:t>
            </a:r>
            <a:endParaRPr sz="1600"/>
          </a:p>
          <a:p>
            <a:pPr indent="-330200" lvl="0" marL="914400" rtl="0" algn="l">
              <a:spcBef>
                <a:spcPts val="0"/>
              </a:spcBef>
              <a:spcAft>
                <a:spcPts val="0"/>
              </a:spcAft>
              <a:buClr>
                <a:schemeClr val="dk1"/>
              </a:buClr>
              <a:buSzPts val="1600"/>
              <a:buChar char="●"/>
            </a:pPr>
            <a:r>
              <a:rPr lang="en-GB" sz="1600">
                <a:solidFill>
                  <a:schemeClr val="dk1"/>
                </a:solidFill>
              </a:rPr>
              <a:t>If you have gone through the PPT please feel free skipping to timestamp 1:31. </a:t>
            </a:r>
            <a:endParaRPr sz="1600">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sz="1600">
              <a:solidFill>
                <a:schemeClr val="dk1"/>
              </a:solidFill>
            </a:endParaRPr>
          </a:p>
          <a:p>
            <a:pPr indent="0" lvl="0" marL="914400" marR="0" rtl="0" algn="l">
              <a:lnSpc>
                <a:spcPct val="100000"/>
              </a:lnSpc>
              <a:spcBef>
                <a:spcPts val="0"/>
              </a:spcBef>
              <a:spcAft>
                <a:spcPts val="0"/>
              </a:spcAft>
              <a:buClr>
                <a:srgbClr val="000000"/>
              </a:buClr>
              <a:buSzPts val="1800"/>
              <a:buFont typeface="Arial"/>
              <a:buNone/>
            </a:pPr>
            <a:r>
              <a:rPr lang="en-GB" sz="1600" u="sng">
                <a:solidFill>
                  <a:schemeClr val="hlink"/>
                </a:solidFill>
                <a:hlinkClick r:id="rId5"/>
              </a:rPr>
              <a:t>https://drive.google.com/file/d/1ud45KipSP04moLdWc4C4qH4Bd2d_Dgyq/view?usp=sharing</a:t>
            </a:r>
            <a:endParaRPr sz="1600">
              <a:solidFill>
                <a:schemeClr val="accent1"/>
              </a:solidFill>
            </a:endParaRPr>
          </a:p>
          <a:p>
            <a:pPr indent="0" lvl="0" marL="0" marR="0" rtl="0" algn="l">
              <a:lnSpc>
                <a:spcPct val="100000"/>
              </a:lnSpc>
              <a:spcBef>
                <a:spcPts val="0"/>
              </a:spcBef>
              <a:spcAft>
                <a:spcPts val="0"/>
              </a:spcAft>
              <a:buClr>
                <a:srgbClr val="000000"/>
              </a:buClr>
              <a:buSzPts val="1800"/>
              <a:buFont typeface="Arial"/>
              <a:buNone/>
            </a:pPr>
            <a:r>
              <a:t/>
            </a:r>
            <a:endParaRPr sz="1600">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208" name="Google Shape;208;p2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209" name="Google Shape;209;p28"/>
          <p:cNvPicPr preferRelativeResize="0"/>
          <p:nvPr/>
        </p:nvPicPr>
        <p:blipFill rotWithShape="1">
          <a:blip r:embed="rId3">
            <a:alphaModFix/>
          </a:blip>
          <a:srcRect b="0" l="0" r="0" t="0"/>
          <a:stretch/>
        </p:blipFill>
        <p:spPr>
          <a:xfrm>
            <a:off x="0" y="0"/>
            <a:ext cx="9144000" cy="51459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63" name="Google Shape;63;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64" name="Google Shape;64;p14"/>
          <p:cNvPicPr preferRelativeResize="0"/>
          <p:nvPr/>
        </p:nvPicPr>
        <p:blipFill rotWithShape="1">
          <a:blip r:embed="rId3">
            <a:alphaModFix/>
          </a:blip>
          <a:srcRect b="0" l="0" r="0" t="0"/>
          <a:stretch/>
        </p:blipFill>
        <p:spPr>
          <a:xfrm>
            <a:off x="0" y="0"/>
            <a:ext cx="9144000" cy="5145935"/>
          </a:xfrm>
          <a:prstGeom prst="rect">
            <a:avLst/>
          </a:prstGeom>
          <a:noFill/>
          <a:ln>
            <a:noFill/>
          </a:ln>
        </p:spPr>
      </p:pic>
      <p:sp>
        <p:nvSpPr>
          <p:cNvPr id="65" name="Google Shape;65;p14"/>
          <p:cNvSpPr txBox="1"/>
          <p:nvPr/>
        </p:nvSpPr>
        <p:spPr>
          <a:xfrm>
            <a:off x="147250" y="846150"/>
            <a:ext cx="8747700" cy="3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b="1" lang="en-GB" sz="2000">
                <a:solidFill>
                  <a:schemeClr val="dk1"/>
                </a:solidFill>
              </a:rPr>
              <a:t>Brief about the idea</a:t>
            </a:r>
            <a:endParaRPr b="1" sz="20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GB" sz="1600">
                <a:solidFill>
                  <a:schemeClr val="dk1"/>
                </a:solidFill>
              </a:rPr>
              <a:t>Efficient fertilizer use</a:t>
            </a:r>
            <a:r>
              <a:rPr lang="en-GB" sz="1600">
                <a:solidFill>
                  <a:schemeClr val="dk1"/>
                </a:solidFill>
              </a:rPr>
              <a:t> is crucial in modern agriculture for maximizing crop yields, reducing costs, and minimizing environmental impact.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GB" sz="1600">
                <a:solidFill>
                  <a:schemeClr val="dk1"/>
                </a:solidFill>
              </a:rPr>
              <a:t>Traditional fertilizing</a:t>
            </a:r>
            <a:r>
              <a:rPr lang="en-GB" sz="1600">
                <a:solidFill>
                  <a:schemeClr val="dk1"/>
                </a:solidFill>
              </a:rPr>
              <a:t> methods often result in uneven distribution, leading to </a:t>
            </a:r>
            <a:r>
              <a:rPr b="1" lang="en-GB" sz="1600">
                <a:solidFill>
                  <a:schemeClr val="dk1"/>
                </a:solidFill>
              </a:rPr>
              <a:t>over-fertilization </a:t>
            </a:r>
            <a:r>
              <a:rPr lang="en-GB" sz="1600">
                <a:solidFill>
                  <a:schemeClr val="dk1"/>
                </a:solidFill>
              </a:rPr>
              <a:t>or</a:t>
            </a:r>
            <a:r>
              <a:rPr b="1" lang="en-GB" sz="1600">
                <a:solidFill>
                  <a:schemeClr val="dk1"/>
                </a:solidFill>
              </a:rPr>
              <a:t> under-fertilization</a:t>
            </a:r>
            <a:r>
              <a:rPr lang="en-GB" sz="1600">
                <a:solidFill>
                  <a:schemeClr val="dk1"/>
                </a:solidFill>
              </a:rPr>
              <a:t>, increased costs, soil degradation, and environmental pollution.</a:t>
            </a:r>
            <a:endParaRPr sz="1600">
              <a:solidFill>
                <a:schemeClr val="dk1"/>
              </a:solidFill>
            </a:endParaRPr>
          </a:p>
          <a:p>
            <a:pPr indent="0" lvl="0" marL="0" rtl="0" algn="l">
              <a:lnSpc>
                <a:spcPct val="150000"/>
              </a:lnSpc>
              <a:spcBef>
                <a:spcPts val="1200"/>
              </a:spcBef>
              <a:spcAft>
                <a:spcPts val="0"/>
              </a:spcAft>
              <a:buClr>
                <a:schemeClr val="dk1"/>
              </a:buClr>
              <a:buSzPts val="1800"/>
              <a:buFont typeface="Arial"/>
              <a:buNone/>
            </a:pPr>
            <a:r>
              <a:rPr b="1" lang="en-GB" sz="2000">
                <a:solidFill>
                  <a:schemeClr val="dk1"/>
                </a:solidFill>
              </a:rPr>
              <a:t>Objective</a:t>
            </a:r>
            <a:endParaRPr b="1" sz="20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Develop an </a:t>
            </a:r>
            <a:r>
              <a:rPr b="1" lang="en-GB" sz="1600">
                <a:solidFill>
                  <a:schemeClr val="dk1"/>
                </a:solidFill>
              </a:rPr>
              <a:t>cheap and automated fertilizing system</a:t>
            </a:r>
            <a:r>
              <a:rPr lang="en-GB" sz="1600">
                <a:solidFill>
                  <a:schemeClr val="dk1"/>
                </a:solidFill>
              </a:rPr>
              <a:t> using </a:t>
            </a:r>
            <a:r>
              <a:rPr b="1" lang="en-GB" sz="1600">
                <a:solidFill>
                  <a:schemeClr val="dk1"/>
                </a:solidFill>
              </a:rPr>
              <a:t>Artificial Intelligence and Machine Learning.</a:t>
            </a:r>
            <a:endParaRPr b="1"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Detect precise seedling locations with a </a:t>
            </a:r>
            <a:r>
              <a:rPr b="1" lang="en-GB" sz="1600">
                <a:solidFill>
                  <a:schemeClr val="dk1"/>
                </a:solidFill>
              </a:rPr>
              <a:t>YOLO (You Only Look Once) </a:t>
            </a:r>
            <a:r>
              <a:rPr lang="en-GB" sz="1600">
                <a:solidFill>
                  <a:schemeClr val="dk1"/>
                </a:solidFill>
              </a:rPr>
              <a:t>model.</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GB" sz="1600">
                <a:solidFill>
                  <a:schemeClr val="dk1"/>
                </a:solidFill>
              </a:rPr>
              <a:t>Apply fertilizer only where needed </a:t>
            </a:r>
            <a:r>
              <a:rPr lang="en-GB" sz="1600">
                <a:solidFill>
                  <a:schemeClr val="dk1"/>
                </a:solidFill>
              </a:rPr>
              <a:t>to optimize usage, reduce waste, and promote sustainable farming practices.</a:t>
            </a:r>
            <a:endParaRPr sz="1600">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71" name="Google Shape;71;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72" name="Google Shape;72;p15"/>
          <p:cNvPicPr preferRelativeResize="0"/>
          <p:nvPr/>
        </p:nvPicPr>
        <p:blipFill rotWithShape="1">
          <a:blip r:embed="rId3">
            <a:alphaModFix/>
          </a:blip>
          <a:srcRect b="0" l="0" r="0" t="0"/>
          <a:stretch/>
        </p:blipFill>
        <p:spPr>
          <a:xfrm>
            <a:off x="0" y="0"/>
            <a:ext cx="9144000" cy="5145935"/>
          </a:xfrm>
          <a:prstGeom prst="rect">
            <a:avLst/>
          </a:prstGeom>
          <a:noFill/>
          <a:ln>
            <a:noFill/>
          </a:ln>
        </p:spPr>
      </p:pic>
      <p:sp>
        <p:nvSpPr>
          <p:cNvPr id="73" name="Google Shape;73;p15"/>
          <p:cNvSpPr txBox="1"/>
          <p:nvPr/>
        </p:nvSpPr>
        <p:spPr>
          <a:xfrm>
            <a:off x="198150" y="744575"/>
            <a:ext cx="8747700" cy="4239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2000">
                <a:solidFill>
                  <a:schemeClr val="dk1"/>
                </a:solidFill>
              </a:rPr>
              <a:t>Opportunities</a:t>
            </a:r>
            <a:endParaRPr b="1" sz="20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GB" sz="1800">
                <a:solidFill>
                  <a:schemeClr val="dk1"/>
                </a:solidFill>
              </a:rPr>
              <a:t>How different is it from any of the other existing ideas?</a:t>
            </a:r>
            <a:endParaRPr b="1" sz="1800">
              <a:solidFill>
                <a:schemeClr val="dk1"/>
              </a:solidFill>
            </a:endParaRPr>
          </a:p>
          <a:p>
            <a:pPr indent="0" lvl="0" marL="457200" rtl="0" algn="l">
              <a:lnSpc>
                <a:spcPct val="115000"/>
              </a:lnSpc>
              <a:spcBef>
                <a:spcPts val="0"/>
              </a:spcBef>
              <a:spcAft>
                <a:spcPts val="0"/>
              </a:spcAft>
              <a:buNone/>
            </a:pPr>
            <a:r>
              <a:rPr lang="en-GB" sz="1600">
                <a:solidFill>
                  <a:schemeClr val="dk1"/>
                </a:solidFill>
              </a:rPr>
              <a:t>Most modern farming techniques like </a:t>
            </a:r>
            <a:r>
              <a:rPr b="1" lang="en-GB" sz="1600">
                <a:solidFill>
                  <a:schemeClr val="dk1"/>
                </a:solidFill>
              </a:rPr>
              <a:t>drip fertilization (fertigation)</a:t>
            </a:r>
            <a:r>
              <a:rPr lang="en-GB" sz="1600">
                <a:solidFill>
                  <a:schemeClr val="dk1"/>
                </a:solidFill>
              </a:rPr>
              <a:t> require </a:t>
            </a:r>
            <a:r>
              <a:rPr b="1" lang="en-GB" sz="1600">
                <a:solidFill>
                  <a:schemeClr val="dk1"/>
                </a:solidFill>
              </a:rPr>
              <a:t>significant initial investment</a:t>
            </a:r>
            <a:r>
              <a:rPr lang="en-GB" sz="1600">
                <a:solidFill>
                  <a:schemeClr val="dk1"/>
                </a:solidFill>
              </a:rPr>
              <a:t> for irrigation infrastructure. </a:t>
            </a:r>
            <a:r>
              <a:rPr b="1" lang="en-GB" sz="1600">
                <a:solidFill>
                  <a:schemeClr val="dk1"/>
                </a:solidFill>
              </a:rPr>
              <a:t>Drones</a:t>
            </a:r>
            <a:r>
              <a:rPr lang="en-GB" sz="1600">
                <a:solidFill>
                  <a:schemeClr val="dk1"/>
                </a:solidFill>
              </a:rPr>
              <a:t> used for fertilization are also </a:t>
            </a:r>
            <a:r>
              <a:rPr b="1" lang="en-GB" sz="1600">
                <a:solidFill>
                  <a:schemeClr val="dk1"/>
                </a:solidFill>
              </a:rPr>
              <a:t>expensive to maintain</a:t>
            </a:r>
            <a:r>
              <a:rPr lang="en-GB" sz="1600">
                <a:solidFill>
                  <a:schemeClr val="dk1"/>
                </a:solidFill>
              </a:rPr>
              <a:t> and have </a:t>
            </a:r>
            <a:r>
              <a:rPr b="1" lang="en-GB" sz="1600">
                <a:solidFill>
                  <a:schemeClr val="dk1"/>
                </a:solidFill>
              </a:rPr>
              <a:t>low accuracy</a:t>
            </a:r>
            <a:r>
              <a:rPr lang="en-GB" sz="1600">
                <a:solidFill>
                  <a:schemeClr val="dk1"/>
                </a:solidFill>
              </a:rPr>
              <a:t>. Our model </a:t>
            </a:r>
            <a:r>
              <a:rPr b="1" lang="en-GB" sz="1600">
                <a:solidFill>
                  <a:schemeClr val="dk1"/>
                </a:solidFill>
              </a:rPr>
              <a:t>eliminates these expenses</a:t>
            </a:r>
            <a:r>
              <a:rPr lang="en-GB" sz="1600">
                <a:solidFill>
                  <a:schemeClr val="dk1"/>
                </a:solidFill>
              </a:rPr>
              <a:t>, by using </a:t>
            </a:r>
            <a:r>
              <a:rPr b="1" lang="en-GB" sz="1600">
                <a:solidFill>
                  <a:schemeClr val="dk1"/>
                </a:solidFill>
              </a:rPr>
              <a:t>camera sensors</a:t>
            </a:r>
            <a:r>
              <a:rPr lang="en-GB" sz="1600">
                <a:solidFill>
                  <a:schemeClr val="dk1"/>
                </a:solidFill>
              </a:rPr>
              <a:t> and reduces fertilizer costs and improves environmental conditions in the long run.</a:t>
            </a:r>
            <a:endParaRPr sz="1600">
              <a:solidFill>
                <a:schemeClr val="dk1"/>
              </a:solidFill>
            </a:endParaRPr>
          </a:p>
          <a:p>
            <a:pPr indent="0" lvl="0" marL="457200" rtl="0" algn="l">
              <a:lnSpc>
                <a:spcPct val="115000"/>
              </a:lnSpc>
              <a:spcBef>
                <a:spcPts val="0"/>
              </a:spcBef>
              <a:spcAft>
                <a:spcPts val="0"/>
              </a:spcAft>
              <a:buNone/>
            </a:pPr>
            <a:r>
              <a:t/>
            </a:r>
            <a:endParaRPr sz="16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GB" sz="1800">
                <a:solidFill>
                  <a:schemeClr val="dk1"/>
                </a:solidFill>
              </a:rPr>
              <a:t>How will it be able to solve the problem?</a:t>
            </a:r>
            <a:endParaRPr b="1" sz="1800">
              <a:solidFill>
                <a:schemeClr val="dk1"/>
              </a:solidFill>
            </a:endParaRPr>
          </a:p>
          <a:p>
            <a:pPr indent="0" lvl="0" marL="457200" rtl="0" algn="l">
              <a:lnSpc>
                <a:spcPct val="115000"/>
              </a:lnSpc>
              <a:spcBef>
                <a:spcPts val="0"/>
              </a:spcBef>
              <a:spcAft>
                <a:spcPts val="0"/>
              </a:spcAft>
              <a:buNone/>
            </a:pPr>
            <a:r>
              <a:rPr lang="en-GB" sz="1600">
                <a:solidFill>
                  <a:schemeClr val="dk1"/>
                </a:solidFill>
              </a:rPr>
              <a:t>In Indian agriculture, farmers typically focus on applying a specific amount of </a:t>
            </a:r>
            <a:r>
              <a:rPr b="1" lang="en-GB" sz="1600">
                <a:solidFill>
                  <a:schemeClr val="dk1"/>
                </a:solidFill>
              </a:rPr>
              <a:t>fertilizer per acre</a:t>
            </a:r>
            <a:r>
              <a:rPr lang="en-GB" sz="1600">
                <a:solidFill>
                  <a:schemeClr val="dk1"/>
                </a:solidFill>
              </a:rPr>
              <a:t> of land. Our model, however, targets </a:t>
            </a:r>
            <a:r>
              <a:rPr b="1" lang="en-GB" sz="1600">
                <a:solidFill>
                  <a:schemeClr val="dk1"/>
                </a:solidFill>
              </a:rPr>
              <a:t>fertilization at the level of each individual plant or crop</a:t>
            </a:r>
            <a:r>
              <a:rPr lang="en-GB" sz="1600">
                <a:solidFill>
                  <a:schemeClr val="dk1"/>
                </a:solidFill>
              </a:rPr>
              <a:t>. This approach significantly </a:t>
            </a:r>
            <a:r>
              <a:rPr b="1" lang="en-GB" sz="1600">
                <a:solidFill>
                  <a:schemeClr val="dk1"/>
                </a:solidFill>
              </a:rPr>
              <a:t>reduces the amount of fertilizer used by about 56%</a:t>
            </a:r>
            <a:r>
              <a:rPr lang="en-GB" sz="1600">
                <a:solidFill>
                  <a:schemeClr val="dk1"/>
                </a:solidFill>
              </a:rPr>
              <a:t>, as stated in an BBC interview, thereby lowering costs and improving soil quality.</a:t>
            </a:r>
            <a:endParaRPr sz="1600">
              <a:solidFill>
                <a:schemeClr val="dk1"/>
              </a:solidFill>
            </a:endParaRPr>
          </a:p>
          <a:p>
            <a:pPr indent="-342900" lvl="0" marL="457200" marR="0" rtl="0" algn="l">
              <a:lnSpc>
                <a:spcPct val="100000"/>
              </a:lnSpc>
              <a:spcBef>
                <a:spcPts val="0"/>
              </a:spcBef>
              <a:spcAft>
                <a:spcPts val="0"/>
              </a:spcAft>
              <a:buSzPts val="1800"/>
              <a:buChar char="●"/>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79" name="Google Shape;79;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80" name="Google Shape;80;p16"/>
          <p:cNvPicPr preferRelativeResize="0"/>
          <p:nvPr/>
        </p:nvPicPr>
        <p:blipFill rotWithShape="1">
          <a:blip r:embed="rId3">
            <a:alphaModFix/>
          </a:blip>
          <a:srcRect b="0" l="0" r="0" t="0"/>
          <a:stretch/>
        </p:blipFill>
        <p:spPr>
          <a:xfrm>
            <a:off x="0" y="0"/>
            <a:ext cx="9144000" cy="5145935"/>
          </a:xfrm>
          <a:prstGeom prst="rect">
            <a:avLst/>
          </a:prstGeom>
          <a:noFill/>
          <a:ln>
            <a:noFill/>
          </a:ln>
        </p:spPr>
      </p:pic>
      <p:sp>
        <p:nvSpPr>
          <p:cNvPr id="81" name="Google Shape;81;p16"/>
          <p:cNvSpPr txBox="1"/>
          <p:nvPr/>
        </p:nvSpPr>
        <p:spPr>
          <a:xfrm>
            <a:off x="158825" y="904075"/>
            <a:ext cx="8747700" cy="5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b="1" lang="en-GB" sz="2000">
                <a:solidFill>
                  <a:schemeClr val="dk1"/>
                </a:solidFill>
              </a:rPr>
              <a:t>List of features offered by the solution</a:t>
            </a:r>
            <a:endParaRPr b="1" sz="1800">
              <a:solidFill>
                <a:schemeClr val="dk1"/>
              </a:solidFill>
            </a:endParaRPr>
          </a:p>
          <a:p>
            <a:pPr indent="-317500" lvl="0" marL="457200" rtl="0" algn="l">
              <a:lnSpc>
                <a:spcPct val="115000"/>
              </a:lnSpc>
              <a:spcBef>
                <a:spcPts val="1200"/>
              </a:spcBef>
              <a:spcAft>
                <a:spcPts val="0"/>
              </a:spcAft>
              <a:buClr>
                <a:schemeClr val="dk1"/>
              </a:buClr>
              <a:buSzPts val="1400"/>
              <a:buAutoNum type="arabicPeriod"/>
            </a:pPr>
            <a:r>
              <a:rPr b="1" lang="en-GB" sz="1700">
                <a:solidFill>
                  <a:schemeClr val="dk1"/>
                </a:solidFill>
              </a:rPr>
              <a:t>Precision Detection</a:t>
            </a:r>
            <a:r>
              <a:rPr lang="en-GB" sz="1700">
                <a:solidFill>
                  <a:schemeClr val="dk1"/>
                </a:solidFill>
              </a:rPr>
              <a:t>: </a:t>
            </a:r>
            <a:r>
              <a:rPr lang="en-GB" sz="1600">
                <a:solidFill>
                  <a:schemeClr val="dk1"/>
                </a:solidFill>
              </a:rPr>
              <a:t>Utilizes a YOLO model to accurately detect and locate individual seeds or plants within the field.</a:t>
            </a:r>
            <a:endParaRPr sz="16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b="1" lang="en-GB" sz="1700">
                <a:solidFill>
                  <a:schemeClr val="dk1"/>
                </a:solidFill>
              </a:rPr>
              <a:t>Targeted Fertilization</a:t>
            </a:r>
            <a:r>
              <a:rPr lang="en-GB" sz="1700">
                <a:solidFill>
                  <a:schemeClr val="dk1"/>
                </a:solidFill>
              </a:rPr>
              <a:t>: </a:t>
            </a:r>
            <a:r>
              <a:rPr lang="en-GB" sz="1600">
                <a:solidFill>
                  <a:schemeClr val="dk1"/>
                </a:solidFill>
              </a:rPr>
              <a:t>Applies fertilizer directly to the detected locations, ensuring precise nutrient delivery.</a:t>
            </a:r>
            <a:endParaRPr sz="1600">
              <a:solidFill>
                <a:schemeClr val="dk1"/>
              </a:solidFill>
            </a:endParaRPr>
          </a:p>
          <a:p>
            <a:pPr indent="-336550" lvl="0" marL="457200" rtl="0" algn="l">
              <a:lnSpc>
                <a:spcPct val="115000"/>
              </a:lnSpc>
              <a:spcBef>
                <a:spcPts val="0"/>
              </a:spcBef>
              <a:spcAft>
                <a:spcPts val="0"/>
              </a:spcAft>
              <a:buClr>
                <a:schemeClr val="dk1"/>
              </a:buClr>
              <a:buSzPts val="1700"/>
              <a:buAutoNum type="arabicPeriod"/>
            </a:pPr>
            <a:r>
              <a:rPr b="1" lang="en-GB" sz="1700">
                <a:solidFill>
                  <a:schemeClr val="dk1"/>
                </a:solidFill>
              </a:rPr>
              <a:t>Cost Efficiency</a:t>
            </a:r>
            <a:r>
              <a:rPr lang="en-GB" sz="1700">
                <a:solidFill>
                  <a:schemeClr val="dk1"/>
                </a:solidFill>
              </a:rPr>
              <a:t>: Reduces fertilizer usage by approximately 56%, leading to significant cost savings. Eliminates the need for expensive irrigation infrastructure required by methods like drip fertilization.</a:t>
            </a:r>
            <a:endParaRPr sz="1700">
              <a:solidFill>
                <a:schemeClr val="dk1"/>
              </a:solidFill>
            </a:endParaRPr>
          </a:p>
          <a:p>
            <a:pPr indent="-336550" lvl="0" marL="457200" rtl="0" algn="l">
              <a:lnSpc>
                <a:spcPct val="115000"/>
              </a:lnSpc>
              <a:spcBef>
                <a:spcPts val="0"/>
              </a:spcBef>
              <a:spcAft>
                <a:spcPts val="0"/>
              </a:spcAft>
              <a:buClr>
                <a:schemeClr val="dk1"/>
              </a:buClr>
              <a:buSzPts val="1700"/>
              <a:buAutoNum type="arabicPeriod"/>
            </a:pPr>
            <a:r>
              <a:rPr b="1" lang="en-GB" sz="1700">
                <a:solidFill>
                  <a:schemeClr val="dk1"/>
                </a:solidFill>
              </a:rPr>
              <a:t>Environmental Sustainability</a:t>
            </a:r>
            <a:r>
              <a:rPr lang="en-GB" sz="1700">
                <a:solidFill>
                  <a:schemeClr val="dk1"/>
                </a:solidFill>
              </a:rPr>
              <a:t>: Minimizes fertilizer runoff, reducing environmental impact and improving soil health.</a:t>
            </a:r>
            <a:endParaRPr sz="1700">
              <a:solidFill>
                <a:schemeClr val="dk1"/>
              </a:solidFill>
            </a:endParaRPr>
          </a:p>
          <a:p>
            <a:pPr indent="-336550" lvl="0" marL="457200" rtl="0" algn="l">
              <a:lnSpc>
                <a:spcPct val="115000"/>
              </a:lnSpc>
              <a:spcBef>
                <a:spcPts val="0"/>
              </a:spcBef>
              <a:spcAft>
                <a:spcPts val="0"/>
              </a:spcAft>
              <a:buClr>
                <a:schemeClr val="dk1"/>
              </a:buClr>
              <a:buSzPts val="1700"/>
              <a:buAutoNum type="arabicPeriod"/>
            </a:pPr>
            <a:r>
              <a:rPr b="1" lang="en-GB" sz="1700">
                <a:solidFill>
                  <a:schemeClr val="dk1"/>
                </a:solidFill>
              </a:rPr>
              <a:t>Scalability</a:t>
            </a:r>
            <a:r>
              <a:rPr lang="en-GB" sz="1700">
                <a:solidFill>
                  <a:schemeClr val="dk1"/>
                </a:solidFill>
              </a:rPr>
              <a:t>: Suitable for small, medium, and large-scale farms due to its flexibility and low-cost implementation.</a:t>
            </a:r>
            <a:endParaRPr sz="2400">
              <a:solidFill>
                <a:schemeClr val="dk1"/>
              </a:solidFill>
            </a:endParaRPr>
          </a:p>
          <a:p>
            <a:pPr indent="0" lvl="0" marL="0" marR="0" rtl="0" algn="l">
              <a:lnSpc>
                <a:spcPct val="100000"/>
              </a:lnSpc>
              <a:spcBef>
                <a:spcPts val="1200"/>
              </a:spcBef>
              <a:spcAft>
                <a:spcPts val="0"/>
              </a:spcAft>
              <a:buClr>
                <a:srgbClr val="000000"/>
              </a:buClr>
              <a:buSzPts val="1800"/>
              <a:buFont typeface="Arial"/>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87" name="Google Shape;87;p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88" name="Google Shape;88;p17"/>
          <p:cNvPicPr preferRelativeResize="0"/>
          <p:nvPr/>
        </p:nvPicPr>
        <p:blipFill rotWithShape="1">
          <a:blip r:embed="rId3">
            <a:alphaModFix/>
          </a:blip>
          <a:srcRect b="0" l="0" r="0" t="0"/>
          <a:stretch/>
        </p:blipFill>
        <p:spPr>
          <a:xfrm>
            <a:off x="0" y="0"/>
            <a:ext cx="9144000" cy="5145935"/>
          </a:xfrm>
          <a:prstGeom prst="rect">
            <a:avLst/>
          </a:prstGeom>
          <a:noFill/>
          <a:ln>
            <a:noFill/>
          </a:ln>
        </p:spPr>
      </p:pic>
      <p:sp>
        <p:nvSpPr>
          <p:cNvPr id="89" name="Google Shape;89;p17"/>
          <p:cNvSpPr txBox="1"/>
          <p:nvPr/>
        </p:nvSpPr>
        <p:spPr>
          <a:xfrm>
            <a:off x="147250" y="811400"/>
            <a:ext cx="8747700" cy="5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b="1" lang="en-GB" sz="2000">
                <a:solidFill>
                  <a:schemeClr val="dk1"/>
                </a:solidFill>
              </a:rPr>
              <a:t>Process flow diagram or Use-case diagram</a:t>
            </a:r>
            <a:endParaRPr b="1" sz="2000">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sz="1800"/>
          </a:p>
        </p:txBody>
      </p:sp>
      <p:pic>
        <p:nvPicPr>
          <p:cNvPr id="90" name="Google Shape;90;p17"/>
          <p:cNvPicPr preferRelativeResize="0"/>
          <p:nvPr/>
        </p:nvPicPr>
        <p:blipFill>
          <a:blip r:embed="rId4">
            <a:alphaModFix/>
          </a:blip>
          <a:stretch>
            <a:fillRect/>
          </a:stretch>
        </p:blipFill>
        <p:spPr>
          <a:xfrm>
            <a:off x="787488" y="1199837"/>
            <a:ext cx="7569024" cy="3852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96" name="Google Shape;96;p1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97" name="Google Shape;97;p18"/>
          <p:cNvPicPr preferRelativeResize="0"/>
          <p:nvPr/>
        </p:nvPicPr>
        <p:blipFill rotWithShape="1">
          <a:blip r:embed="rId3">
            <a:alphaModFix/>
          </a:blip>
          <a:srcRect b="0" l="0" r="0" t="0"/>
          <a:stretch/>
        </p:blipFill>
        <p:spPr>
          <a:xfrm>
            <a:off x="0" y="0"/>
            <a:ext cx="9144000" cy="5145935"/>
          </a:xfrm>
          <a:prstGeom prst="rect">
            <a:avLst/>
          </a:prstGeom>
          <a:noFill/>
          <a:ln>
            <a:noFill/>
          </a:ln>
        </p:spPr>
      </p:pic>
      <p:sp>
        <p:nvSpPr>
          <p:cNvPr id="98" name="Google Shape;98;p18"/>
          <p:cNvSpPr txBox="1"/>
          <p:nvPr/>
        </p:nvSpPr>
        <p:spPr>
          <a:xfrm>
            <a:off x="198150" y="822975"/>
            <a:ext cx="8747700" cy="5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b="1" lang="en-GB" sz="2000">
                <a:solidFill>
                  <a:schemeClr val="dk1"/>
                </a:solidFill>
              </a:rPr>
              <a:t>Wireframes/Mock diagrams of the proposed solution</a:t>
            </a:r>
            <a:endParaRPr b="1" sz="20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5943600" rtl="0" algn="l">
              <a:spcBef>
                <a:spcPts val="0"/>
              </a:spcBef>
              <a:spcAft>
                <a:spcPts val="0"/>
              </a:spcAft>
              <a:buClr>
                <a:schemeClr val="dk1"/>
              </a:buClr>
              <a:buSzPts val="1800"/>
              <a:buFont typeface="Arial"/>
              <a:buNone/>
            </a:pPr>
            <a:r>
              <a:rPr lang="en-GB" sz="1500">
                <a:solidFill>
                  <a:schemeClr val="dk1"/>
                </a:solidFill>
              </a:rPr>
              <a:t>The blue boxes represent the range of spraying for each node of the fertilizer machine. When a seedling is detected with high accuracy, only that particular node gets activated for spraying.</a:t>
            </a:r>
            <a:endParaRPr sz="1500">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sz="1800"/>
          </a:p>
        </p:txBody>
      </p:sp>
      <p:pic>
        <p:nvPicPr>
          <p:cNvPr id="99" name="Google Shape;99;p18"/>
          <p:cNvPicPr preferRelativeResize="0"/>
          <p:nvPr/>
        </p:nvPicPr>
        <p:blipFill>
          <a:blip r:embed="rId4">
            <a:alphaModFix/>
          </a:blip>
          <a:stretch>
            <a:fillRect/>
          </a:stretch>
        </p:blipFill>
        <p:spPr>
          <a:xfrm>
            <a:off x="265150" y="1333775"/>
            <a:ext cx="5760199" cy="3407325"/>
          </a:xfrm>
          <a:prstGeom prst="rect">
            <a:avLst/>
          </a:prstGeom>
          <a:noFill/>
          <a:ln>
            <a:noFill/>
          </a:ln>
        </p:spPr>
      </p:pic>
      <p:pic>
        <p:nvPicPr>
          <p:cNvPr id="100" name="Google Shape;100;p18"/>
          <p:cNvPicPr preferRelativeResize="0"/>
          <p:nvPr/>
        </p:nvPicPr>
        <p:blipFill>
          <a:blip r:embed="rId5">
            <a:alphaModFix/>
          </a:blip>
          <a:stretch>
            <a:fillRect/>
          </a:stretch>
        </p:blipFill>
        <p:spPr>
          <a:xfrm>
            <a:off x="6202126" y="3147875"/>
            <a:ext cx="2630174" cy="1593215"/>
          </a:xfrm>
          <a:prstGeom prst="rect">
            <a:avLst/>
          </a:prstGeom>
          <a:noFill/>
          <a:ln>
            <a:noFill/>
          </a:ln>
        </p:spPr>
      </p:pic>
      <p:sp>
        <p:nvSpPr>
          <p:cNvPr id="101" name="Google Shape;101;p18"/>
          <p:cNvSpPr txBox="1"/>
          <p:nvPr/>
        </p:nvSpPr>
        <p:spPr>
          <a:xfrm>
            <a:off x="2243400" y="4694750"/>
            <a:ext cx="23286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300">
                <a:solidFill>
                  <a:schemeClr val="dk2"/>
                </a:solidFill>
              </a:rPr>
              <a:t>YOLO model detection</a:t>
            </a:r>
            <a:endParaRPr sz="13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102" name="Google Shape;102;p18"/>
          <p:cNvSpPr txBox="1"/>
          <p:nvPr/>
        </p:nvSpPr>
        <p:spPr>
          <a:xfrm>
            <a:off x="6452525" y="4694750"/>
            <a:ext cx="2224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300">
                <a:solidFill>
                  <a:schemeClr val="dk2"/>
                </a:solidFill>
              </a:rPr>
              <a:t>Nodes in fertilizing machine</a:t>
            </a:r>
            <a:endParaRPr sz="13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108" name="Google Shape;108;p1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109" name="Google Shape;109;p19"/>
          <p:cNvPicPr preferRelativeResize="0"/>
          <p:nvPr/>
        </p:nvPicPr>
        <p:blipFill rotWithShape="1">
          <a:blip r:embed="rId3">
            <a:alphaModFix/>
          </a:blip>
          <a:srcRect b="0" l="0" r="0" t="0"/>
          <a:stretch/>
        </p:blipFill>
        <p:spPr>
          <a:xfrm>
            <a:off x="0" y="0"/>
            <a:ext cx="9144000" cy="5145935"/>
          </a:xfrm>
          <a:prstGeom prst="rect">
            <a:avLst/>
          </a:prstGeom>
          <a:noFill/>
          <a:ln>
            <a:noFill/>
          </a:ln>
        </p:spPr>
      </p:pic>
      <p:sp>
        <p:nvSpPr>
          <p:cNvPr id="110" name="Google Shape;110;p19"/>
          <p:cNvSpPr txBox="1"/>
          <p:nvPr/>
        </p:nvSpPr>
        <p:spPr>
          <a:xfrm>
            <a:off x="158825" y="904075"/>
            <a:ext cx="8747700" cy="58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GB" sz="2000" u="none" cap="none" strike="noStrike">
                <a:solidFill>
                  <a:srgbClr val="000000"/>
                </a:solidFill>
              </a:rPr>
              <a:t>Architecture diagram of the proposed solution</a:t>
            </a:r>
            <a:endParaRPr b="1" i="0" sz="2000" u="none" cap="none" strike="noStrike">
              <a:solidFill>
                <a:schemeClr val="dk2"/>
              </a:solidFill>
            </a:endParaRPr>
          </a:p>
        </p:txBody>
      </p:sp>
      <p:pic>
        <p:nvPicPr>
          <p:cNvPr id="111" name="Google Shape;111;p19"/>
          <p:cNvPicPr preferRelativeResize="0"/>
          <p:nvPr/>
        </p:nvPicPr>
        <p:blipFill>
          <a:blip r:embed="rId4">
            <a:alphaModFix/>
          </a:blip>
          <a:stretch>
            <a:fillRect/>
          </a:stretch>
        </p:blipFill>
        <p:spPr>
          <a:xfrm>
            <a:off x="158825" y="1583350"/>
            <a:ext cx="8850052" cy="2793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117" name="Google Shape;117;p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118" name="Google Shape;118;p20"/>
          <p:cNvPicPr preferRelativeResize="0"/>
          <p:nvPr/>
        </p:nvPicPr>
        <p:blipFill rotWithShape="1">
          <a:blip r:embed="rId3">
            <a:alphaModFix/>
          </a:blip>
          <a:srcRect b="0" l="0" r="0" t="0"/>
          <a:stretch/>
        </p:blipFill>
        <p:spPr>
          <a:xfrm>
            <a:off x="0" y="0"/>
            <a:ext cx="9144000" cy="5145935"/>
          </a:xfrm>
          <a:prstGeom prst="rect">
            <a:avLst/>
          </a:prstGeom>
          <a:noFill/>
          <a:ln>
            <a:noFill/>
          </a:ln>
        </p:spPr>
      </p:pic>
      <p:sp>
        <p:nvSpPr>
          <p:cNvPr id="119" name="Google Shape;119;p20"/>
          <p:cNvSpPr txBox="1"/>
          <p:nvPr/>
        </p:nvSpPr>
        <p:spPr>
          <a:xfrm>
            <a:off x="158825" y="904075"/>
            <a:ext cx="8747700" cy="58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GB" sz="2000" u="none" cap="none" strike="noStrike">
                <a:solidFill>
                  <a:srgbClr val="000000"/>
                </a:solidFill>
              </a:rPr>
              <a:t>Technologies to be used in the solution</a:t>
            </a:r>
            <a:endParaRPr b="1" i="0" sz="2000" u="none" cap="none" strike="noStrike">
              <a:solidFill>
                <a:srgbClr val="000000"/>
              </a:solidFill>
            </a:endParaRPr>
          </a:p>
        </p:txBody>
      </p:sp>
      <p:pic>
        <p:nvPicPr>
          <p:cNvPr descr="Roboflow's Videos - Twitch" id="120" name="Google Shape;120;p20"/>
          <p:cNvPicPr preferRelativeResize="0"/>
          <p:nvPr/>
        </p:nvPicPr>
        <p:blipFill>
          <a:blip r:embed="rId4">
            <a:alphaModFix/>
          </a:blip>
          <a:stretch>
            <a:fillRect/>
          </a:stretch>
        </p:blipFill>
        <p:spPr>
          <a:xfrm>
            <a:off x="250025" y="1719700"/>
            <a:ext cx="2676525" cy="728264"/>
          </a:xfrm>
          <a:prstGeom prst="rect">
            <a:avLst/>
          </a:prstGeom>
          <a:noFill/>
          <a:ln>
            <a:noFill/>
          </a:ln>
        </p:spPr>
      </p:pic>
      <p:pic>
        <p:nvPicPr>
          <p:cNvPr descr="Best Python Institute in Laxmi Nagar ..." id="121" name="Google Shape;121;p20"/>
          <p:cNvPicPr preferRelativeResize="0"/>
          <p:nvPr/>
        </p:nvPicPr>
        <p:blipFill>
          <a:blip r:embed="rId5">
            <a:alphaModFix/>
          </a:blip>
          <a:stretch>
            <a:fillRect/>
          </a:stretch>
        </p:blipFill>
        <p:spPr>
          <a:xfrm>
            <a:off x="3387900" y="2158460"/>
            <a:ext cx="2368200" cy="1027840"/>
          </a:xfrm>
          <a:prstGeom prst="rect">
            <a:avLst/>
          </a:prstGeom>
          <a:noFill/>
          <a:ln>
            <a:noFill/>
          </a:ln>
        </p:spPr>
      </p:pic>
      <p:pic>
        <p:nvPicPr>
          <p:cNvPr descr="TensorFlow - Wikipedia" id="122" name="Google Shape;122;p20"/>
          <p:cNvPicPr preferRelativeResize="0"/>
          <p:nvPr/>
        </p:nvPicPr>
        <p:blipFill>
          <a:blip r:embed="rId6">
            <a:alphaModFix/>
          </a:blip>
          <a:stretch>
            <a:fillRect/>
          </a:stretch>
        </p:blipFill>
        <p:spPr>
          <a:xfrm>
            <a:off x="379602" y="2900275"/>
            <a:ext cx="2200699" cy="1409700"/>
          </a:xfrm>
          <a:prstGeom prst="rect">
            <a:avLst/>
          </a:prstGeom>
          <a:noFill/>
          <a:ln>
            <a:noFill/>
          </a:ln>
        </p:spPr>
      </p:pic>
      <p:pic>
        <p:nvPicPr>
          <p:cNvPr descr="Yolov5 and Deploy on reTerminal DM ..." id="123" name="Google Shape;123;p20"/>
          <p:cNvPicPr preferRelativeResize="0"/>
          <p:nvPr/>
        </p:nvPicPr>
        <p:blipFill>
          <a:blip r:embed="rId7">
            <a:alphaModFix/>
          </a:blip>
          <a:stretch>
            <a:fillRect/>
          </a:stretch>
        </p:blipFill>
        <p:spPr>
          <a:xfrm>
            <a:off x="3933837" y="3854175"/>
            <a:ext cx="2871775" cy="514750"/>
          </a:xfrm>
          <a:prstGeom prst="rect">
            <a:avLst/>
          </a:prstGeom>
          <a:noFill/>
          <a:ln>
            <a:noFill/>
          </a:ln>
        </p:spPr>
      </p:pic>
      <p:pic>
        <p:nvPicPr>
          <p:cNvPr descr="File:Arduino Logo.svg - Wikipedia" id="124" name="Google Shape;124;p20"/>
          <p:cNvPicPr preferRelativeResize="0"/>
          <p:nvPr/>
        </p:nvPicPr>
        <p:blipFill>
          <a:blip r:embed="rId8">
            <a:alphaModFix/>
          </a:blip>
          <a:stretch>
            <a:fillRect/>
          </a:stretch>
        </p:blipFill>
        <p:spPr>
          <a:xfrm>
            <a:off x="6548425" y="1719700"/>
            <a:ext cx="1905000" cy="1295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130" name="Google Shape;130;p2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131" name="Google Shape;131;p21"/>
          <p:cNvPicPr preferRelativeResize="0"/>
          <p:nvPr/>
        </p:nvPicPr>
        <p:blipFill rotWithShape="1">
          <a:blip r:embed="rId3">
            <a:alphaModFix/>
          </a:blip>
          <a:srcRect b="0" l="0" r="0" t="0"/>
          <a:stretch/>
        </p:blipFill>
        <p:spPr>
          <a:xfrm>
            <a:off x="0" y="0"/>
            <a:ext cx="9144000" cy="5145935"/>
          </a:xfrm>
          <a:prstGeom prst="rect">
            <a:avLst/>
          </a:prstGeom>
          <a:noFill/>
          <a:ln>
            <a:noFill/>
          </a:ln>
        </p:spPr>
      </p:pic>
      <p:sp>
        <p:nvSpPr>
          <p:cNvPr id="132" name="Google Shape;132;p21"/>
          <p:cNvSpPr txBox="1"/>
          <p:nvPr/>
        </p:nvSpPr>
        <p:spPr>
          <a:xfrm>
            <a:off x="158825" y="904075"/>
            <a:ext cx="8747700" cy="586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800"/>
              <a:buFont typeface="Arial"/>
              <a:buNone/>
            </a:pPr>
            <a:r>
              <a:rPr b="1" lang="en-GB" sz="1800">
                <a:solidFill>
                  <a:schemeClr val="dk1"/>
                </a:solidFill>
              </a:rPr>
              <a:t>Estimated implementation cost</a:t>
            </a:r>
            <a:endParaRPr sz="1800">
              <a:solidFill>
                <a:schemeClr val="dk1"/>
              </a:solidFill>
            </a:endParaRPr>
          </a:p>
          <a:p>
            <a:pPr indent="457200" lvl="0" marL="457200" rtl="0" algn="l">
              <a:lnSpc>
                <a:spcPct val="115000"/>
              </a:lnSpc>
              <a:spcBef>
                <a:spcPts val="0"/>
              </a:spcBef>
              <a:spcAft>
                <a:spcPts val="0"/>
              </a:spcAft>
              <a:buClr>
                <a:schemeClr val="dk1"/>
              </a:buClr>
              <a:buSzPts val="1800"/>
              <a:buFont typeface="Arial"/>
              <a:buNone/>
            </a:pPr>
            <a:r>
              <a:rPr b="1" lang="en-GB" sz="1600">
                <a:solidFill>
                  <a:schemeClr val="dk1"/>
                </a:solidFill>
              </a:rPr>
              <a:t>Hardware Component Cost -</a:t>
            </a:r>
            <a:r>
              <a:rPr lang="en-GB" sz="1600">
                <a:solidFill>
                  <a:schemeClr val="dk1"/>
                </a:solidFill>
              </a:rPr>
              <a:t> Rs.2307</a:t>
            </a:r>
            <a:endParaRPr sz="1600">
              <a:solidFill>
                <a:schemeClr val="dk1"/>
              </a:solidFill>
            </a:endParaRPr>
          </a:p>
          <a:p>
            <a:pPr indent="457200" lvl="0" marL="457200" rtl="0" algn="l">
              <a:lnSpc>
                <a:spcPct val="115000"/>
              </a:lnSpc>
              <a:spcBef>
                <a:spcPts val="0"/>
              </a:spcBef>
              <a:spcAft>
                <a:spcPts val="0"/>
              </a:spcAft>
              <a:buClr>
                <a:schemeClr val="dk1"/>
              </a:buClr>
              <a:buSzPts val="1800"/>
              <a:buFont typeface="Arial"/>
              <a:buNone/>
            </a:pPr>
            <a:r>
              <a:rPr b="1" lang="en-GB" sz="1600">
                <a:solidFill>
                  <a:schemeClr val="dk1"/>
                </a:solidFill>
              </a:rPr>
              <a:t>Miscellaneous Costs -</a:t>
            </a:r>
            <a:r>
              <a:rPr lang="en-GB" sz="1600">
                <a:solidFill>
                  <a:schemeClr val="dk1"/>
                </a:solidFill>
              </a:rPr>
              <a:t> Rs.1000 to Rs.1300</a:t>
            </a:r>
            <a:endParaRPr sz="1600">
              <a:solidFill>
                <a:schemeClr val="dk1"/>
              </a:solidFill>
            </a:endParaRPr>
          </a:p>
          <a:p>
            <a:pPr indent="457200" lvl="0" marL="457200" rtl="0" algn="l">
              <a:lnSpc>
                <a:spcPct val="115000"/>
              </a:lnSpc>
              <a:spcBef>
                <a:spcPts val="0"/>
              </a:spcBef>
              <a:spcAft>
                <a:spcPts val="0"/>
              </a:spcAft>
              <a:buClr>
                <a:schemeClr val="dk1"/>
              </a:buClr>
              <a:buSzPts val="1800"/>
              <a:buFont typeface="Arial"/>
              <a:buNone/>
            </a:pPr>
            <a:r>
              <a:rPr b="1" lang="en-GB" sz="1800">
                <a:solidFill>
                  <a:schemeClr val="dk1"/>
                </a:solidFill>
              </a:rPr>
              <a:t>Total Cost- Rs. 3,500 approx.</a:t>
            </a:r>
            <a:endParaRPr b="1" sz="1800">
              <a:solidFill>
                <a:schemeClr val="dk1"/>
              </a:solidFill>
            </a:endParaRPr>
          </a:p>
          <a:p>
            <a:pPr indent="0" lvl="0" marL="0" rtl="0" algn="l">
              <a:lnSpc>
                <a:spcPct val="115000"/>
              </a:lnSpc>
              <a:spcBef>
                <a:spcPts val="0"/>
              </a:spcBef>
              <a:spcAft>
                <a:spcPts val="0"/>
              </a:spcAft>
              <a:buClr>
                <a:schemeClr val="dk1"/>
              </a:buClr>
              <a:buSzPts val="18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8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8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8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8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8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8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8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800"/>
              <a:buFont typeface="Arial"/>
              <a:buNone/>
            </a:pPr>
            <a:r>
              <a:t/>
            </a:r>
            <a:endParaRPr sz="1600">
              <a:solidFill>
                <a:schemeClr val="dk1"/>
              </a:solidFill>
            </a:endParaRPr>
          </a:p>
          <a:p>
            <a:pPr indent="457200" lvl="0" marL="457200" rtl="0" algn="l">
              <a:lnSpc>
                <a:spcPct val="115000"/>
              </a:lnSpc>
              <a:spcBef>
                <a:spcPts val="0"/>
              </a:spcBef>
              <a:spcAft>
                <a:spcPts val="0"/>
              </a:spcAft>
              <a:buClr>
                <a:schemeClr val="dk1"/>
              </a:buClr>
              <a:buSzPts val="1800"/>
              <a:buFont typeface="Arial"/>
              <a:buNone/>
            </a:pPr>
            <a:r>
              <a:t/>
            </a:r>
            <a:endParaRPr b="1" sz="1600">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sz="1800"/>
          </a:p>
        </p:txBody>
      </p:sp>
      <p:pic>
        <p:nvPicPr>
          <p:cNvPr id="133" name="Google Shape;133;p21"/>
          <p:cNvPicPr preferRelativeResize="0"/>
          <p:nvPr/>
        </p:nvPicPr>
        <p:blipFill>
          <a:blip r:embed="rId4">
            <a:alphaModFix/>
          </a:blip>
          <a:stretch>
            <a:fillRect/>
          </a:stretch>
        </p:blipFill>
        <p:spPr>
          <a:xfrm>
            <a:off x="350875" y="2287602"/>
            <a:ext cx="1512733" cy="2357450"/>
          </a:xfrm>
          <a:prstGeom prst="rect">
            <a:avLst/>
          </a:prstGeom>
          <a:noFill/>
          <a:ln>
            <a:noFill/>
          </a:ln>
        </p:spPr>
      </p:pic>
      <p:pic>
        <p:nvPicPr>
          <p:cNvPr id="134" name="Google Shape;134;p21"/>
          <p:cNvPicPr preferRelativeResize="0"/>
          <p:nvPr/>
        </p:nvPicPr>
        <p:blipFill>
          <a:blip r:embed="rId5">
            <a:alphaModFix/>
          </a:blip>
          <a:stretch>
            <a:fillRect/>
          </a:stretch>
        </p:blipFill>
        <p:spPr>
          <a:xfrm>
            <a:off x="2131863" y="2287602"/>
            <a:ext cx="1223325" cy="2479190"/>
          </a:xfrm>
          <a:prstGeom prst="rect">
            <a:avLst/>
          </a:prstGeom>
          <a:noFill/>
          <a:ln>
            <a:noFill/>
          </a:ln>
        </p:spPr>
      </p:pic>
      <p:pic>
        <p:nvPicPr>
          <p:cNvPr id="135" name="Google Shape;135;p21"/>
          <p:cNvPicPr preferRelativeResize="0"/>
          <p:nvPr/>
        </p:nvPicPr>
        <p:blipFill>
          <a:blip r:embed="rId6">
            <a:alphaModFix/>
          </a:blip>
          <a:stretch>
            <a:fillRect/>
          </a:stretch>
        </p:blipFill>
        <p:spPr>
          <a:xfrm>
            <a:off x="3751538" y="2287601"/>
            <a:ext cx="909350" cy="2479199"/>
          </a:xfrm>
          <a:prstGeom prst="rect">
            <a:avLst/>
          </a:prstGeom>
          <a:noFill/>
          <a:ln>
            <a:noFill/>
          </a:ln>
        </p:spPr>
      </p:pic>
      <p:pic>
        <p:nvPicPr>
          <p:cNvPr id="136" name="Google Shape;136;p21"/>
          <p:cNvPicPr preferRelativeResize="0"/>
          <p:nvPr/>
        </p:nvPicPr>
        <p:blipFill>
          <a:blip r:embed="rId7">
            <a:alphaModFix/>
          </a:blip>
          <a:stretch>
            <a:fillRect/>
          </a:stretch>
        </p:blipFill>
        <p:spPr>
          <a:xfrm>
            <a:off x="5057213" y="2287600"/>
            <a:ext cx="729500" cy="1339116"/>
          </a:xfrm>
          <a:prstGeom prst="rect">
            <a:avLst/>
          </a:prstGeom>
          <a:noFill/>
          <a:ln>
            <a:noFill/>
          </a:ln>
        </p:spPr>
      </p:pic>
      <p:pic>
        <p:nvPicPr>
          <p:cNvPr id="137" name="Google Shape;137;p21"/>
          <p:cNvPicPr preferRelativeResize="0"/>
          <p:nvPr/>
        </p:nvPicPr>
        <p:blipFill>
          <a:blip r:embed="rId8">
            <a:alphaModFix/>
          </a:blip>
          <a:stretch>
            <a:fillRect/>
          </a:stretch>
        </p:blipFill>
        <p:spPr>
          <a:xfrm>
            <a:off x="5101475" y="3699312"/>
            <a:ext cx="680187" cy="1339125"/>
          </a:xfrm>
          <a:prstGeom prst="rect">
            <a:avLst/>
          </a:prstGeom>
          <a:noFill/>
          <a:ln>
            <a:noFill/>
          </a:ln>
        </p:spPr>
      </p:pic>
      <p:pic>
        <p:nvPicPr>
          <p:cNvPr id="138" name="Google Shape;138;p21"/>
          <p:cNvPicPr preferRelativeResize="0"/>
          <p:nvPr/>
        </p:nvPicPr>
        <p:blipFill>
          <a:blip r:embed="rId9">
            <a:alphaModFix/>
          </a:blip>
          <a:stretch>
            <a:fillRect/>
          </a:stretch>
        </p:blipFill>
        <p:spPr>
          <a:xfrm>
            <a:off x="6271950" y="2287600"/>
            <a:ext cx="909360" cy="1339125"/>
          </a:xfrm>
          <a:prstGeom prst="rect">
            <a:avLst/>
          </a:prstGeom>
          <a:noFill/>
          <a:ln>
            <a:noFill/>
          </a:ln>
        </p:spPr>
      </p:pic>
      <p:pic>
        <p:nvPicPr>
          <p:cNvPr id="139" name="Google Shape;139;p21"/>
          <p:cNvPicPr preferRelativeResize="0"/>
          <p:nvPr/>
        </p:nvPicPr>
        <p:blipFill>
          <a:blip r:embed="rId10">
            <a:alphaModFix/>
          </a:blip>
          <a:stretch>
            <a:fillRect/>
          </a:stretch>
        </p:blipFill>
        <p:spPr>
          <a:xfrm>
            <a:off x="6311125" y="3725074"/>
            <a:ext cx="831000" cy="1287599"/>
          </a:xfrm>
          <a:prstGeom prst="rect">
            <a:avLst/>
          </a:prstGeom>
          <a:noFill/>
          <a:ln>
            <a:noFill/>
          </a:ln>
        </p:spPr>
      </p:pic>
      <p:pic>
        <p:nvPicPr>
          <p:cNvPr id="140" name="Google Shape;140;p21"/>
          <p:cNvPicPr preferRelativeResize="0"/>
          <p:nvPr/>
        </p:nvPicPr>
        <p:blipFill>
          <a:blip r:embed="rId11">
            <a:alphaModFix/>
          </a:blip>
          <a:stretch>
            <a:fillRect/>
          </a:stretch>
        </p:blipFill>
        <p:spPr>
          <a:xfrm>
            <a:off x="7488752" y="2287600"/>
            <a:ext cx="1477574" cy="24792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